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5951644a9d40c6" /><Relationship Type="http://schemas.openxmlformats.org/officeDocument/2006/relationships/extended-properties" Target="/docProps/app.xml" Id="Rad13f5b8d5a543a2" /><Relationship Type="http://schemas.openxmlformats.org/officeDocument/2006/relationships/officeDocument" Target="/ppt/presentation.xml" Id="Re29a50c7fbdc45ba" /></Relationships>
</file>

<file path=ppt/presentation.xml><?xml version="1.0" encoding="utf-8"?>
<p:presentation xmlns:p="http://schemas.openxmlformats.org/presentationml/2006/main">
  <p:sldMasterIdLst>
    <p:sldMasterId xmlns:r="http://schemas.openxmlformats.org/officeDocument/2006/relationships" id="2147483648" r:id="Rf25731be5ba34b4a"/>
  </p:sldMasterIdLst>
  <p:notesMasterIdLst>
    <p:notesMasterId xmlns:r="http://schemas.openxmlformats.org/officeDocument/2006/relationships" r:id="R81479d92a5774f22"/>
  </p:notesMasterIdLst>
  <p:sldIdLst>
    <p:sldId xmlns:r="http://schemas.openxmlformats.org/officeDocument/2006/relationships" id="256" r:id="Rc3455620dded46c2"/>
    <p:sldId xmlns:r="http://schemas.openxmlformats.org/officeDocument/2006/relationships" id="257" r:id="R6f24b85df6db44ab"/>
    <p:sldId xmlns:r="http://schemas.openxmlformats.org/officeDocument/2006/relationships" id="258" r:id="R99b92f464c624adb"/>
    <p:sldId xmlns:r="http://schemas.openxmlformats.org/officeDocument/2006/relationships" id="259" r:id="Rbc5d632e30934e57"/>
    <p:sldId xmlns:r="http://schemas.openxmlformats.org/officeDocument/2006/relationships" id="260" r:id="R2e3f0e07ac224f5a"/>
    <p:sldId xmlns:r="http://schemas.openxmlformats.org/officeDocument/2006/relationships" id="261" r:id="R3ae086887c1e4c70"/>
    <p:sldId xmlns:r="http://schemas.openxmlformats.org/officeDocument/2006/relationships" id="262" r:id="R83b8e13da7404a97"/>
    <p:sldId xmlns:r="http://schemas.openxmlformats.org/officeDocument/2006/relationships" id="263" r:id="R63110072bf43438f"/>
    <p:sldId xmlns:r="http://schemas.openxmlformats.org/officeDocument/2006/relationships" id="264" r:id="R569c698fedfc4405"/>
    <p:sldId xmlns:r="http://schemas.openxmlformats.org/officeDocument/2006/relationships" id="265" r:id="R346c0f69e9b645e8"/>
    <p:sldId xmlns:r="http://schemas.openxmlformats.org/officeDocument/2006/relationships" id="266" r:id="R724f600df4554c02"/>
    <p:sldId xmlns:r="http://schemas.openxmlformats.org/officeDocument/2006/relationships" id="267" r:id="R540c869ce3d84018"/>
    <p:sldId xmlns:r="http://schemas.openxmlformats.org/officeDocument/2006/relationships" id="268" r:id="R6e98c41f6dc2462f"/>
    <p:sldId xmlns:r="http://schemas.openxmlformats.org/officeDocument/2006/relationships" id="269" r:id="R393368d76c2b454c"/>
    <p:sldId xmlns:r="http://schemas.openxmlformats.org/officeDocument/2006/relationships" id="270" r:id="Re28f51b518a9429b"/>
    <p:sldId xmlns:r="http://schemas.openxmlformats.org/officeDocument/2006/relationships" id="271" r:id="R2f616392fb7f46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1d76a4102dd4f78" /><Relationship Type="http://schemas.openxmlformats.org/officeDocument/2006/relationships/slideMaster" Target="/ppt/slideMasters/slideMaster1.xml" Id="Rf25731be5ba34b4a" /><Relationship Type="http://schemas.openxmlformats.org/officeDocument/2006/relationships/notesMaster" Target="/ppt/notesMasters/notesMaster1.xml" Id="R81479d92a5774f22" /><Relationship Type="http://schemas.openxmlformats.org/officeDocument/2006/relationships/presProps" Target="/ppt/presProps.xml" Id="R1941b97f4576494a" /><Relationship Type="http://schemas.openxmlformats.org/officeDocument/2006/relationships/tableStyles" Target="/ppt/tableStyles.xml" Id="Re653937660df4e9b" /><Relationship Type="http://schemas.openxmlformats.org/officeDocument/2006/relationships/slide" Target="/ppt/slides/slide1.xml" Id="Rc3455620dded46c2" /><Relationship Type="http://schemas.openxmlformats.org/officeDocument/2006/relationships/slide" Target="/ppt/slides/slide2.xml" Id="R6f24b85df6db44ab" /><Relationship Type="http://schemas.openxmlformats.org/officeDocument/2006/relationships/slide" Target="/ppt/slides/slide3.xml" Id="R99b92f464c624adb" /><Relationship Type="http://schemas.openxmlformats.org/officeDocument/2006/relationships/slide" Target="/ppt/slides/slide4.xml" Id="Rbc5d632e30934e57" /><Relationship Type="http://schemas.openxmlformats.org/officeDocument/2006/relationships/slide" Target="/ppt/slides/slide5.xml" Id="R2e3f0e07ac224f5a" /><Relationship Type="http://schemas.openxmlformats.org/officeDocument/2006/relationships/slide" Target="/ppt/slides/slide6.xml" Id="R3ae086887c1e4c70" /><Relationship Type="http://schemas.openxmlformats.org/officeDocument/2006/relationships/slide" Target="/ppt/slides/slide7.xml" Id="R83b8e13da7404a97" /><Relationship Type="http://schemas.openxmlformats.org/officeDocument/2006/relationships/slide" Target="/ppt/slides/slide8.xml" Id="R63110072bf43438f" /><Relationship Type="http://schemas.openxmlformats.org/officeDocument/2006/relationships/slide" Target="/ppt/slides/slide9.xml" Id="R569c698fedfc4405" /><Relationship Type="http://schemas.openxmlformats.org/officeDocument/2006/relationships/slide" Target="/ppt/slides/slide10.xml" Id="R346c0f69e9b645e8" /><Relationship Type="http://schemas.openxmlformats.org/officeDocument/2006/relationships/slide" Target="/ppt/slides/slide11.xml" Id="R724f600df4554c02" /><Relationship Type="http://schemas.openxmlformats.org/officeDocument/2006/relationships/slide" Target="/ppt/slides/slide12.xml" Id="R540c869ce3d84018" /><Relationship Type="http://schemas.openxmlformats.org/officeDocument/2006/relationships/slide" Target="/ppt/slides/slide13.xml" Id="R6e98c41f6dc2462f" /><Relationship Type="http://schemas.openxmlformats.org/officeDocument/2006/relationships/slide" Target="/ppt/slides/slide14.xml" Id="R393368d76c2b454c" /><Relationship Type="http://schemas.openxmlformats.org/officeDocument/2006/relationships/slide" Target="/ppt/slides/slide15.xml" Id="Re28f51b518a9429b" /><Relationship Type="http://schemas.openxmlformats.org/officeDocument/2006/relationships/slide" Target="/ppt/slides/slide16.xml" Id="R2f616392fb7f46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bec1b6fcb446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1e7a8e38e544bc" /><Relationship Type="http://schemas.openxmlformats.org/officeDocument/2006/relationships/notesMaster" Target="/ppt/notesMasters/notesMaster1.xml" Id="R6f4bfbe7882a4b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0d230fefdb4226" /><Relationship Type="http://schemas.openxmlformats.org/officeDocument/2006/relationships/notesMaster" Target="/ppt/notesMasters/notesMaster1.xml" Id="R3ff2168a9c2a4b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7c6f91f911405c" /><Relationship Type="http://schemas.openxmlformats.org/officeDocument/2006/relationships/notesMaster" Target="/ppt/notesMasters/notesMaster1.xml" Id="Raeced2e48f354b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8cf2ba6e0d4860" /><Relationship Type="http://schemas.openxmlformats.org/officeDocument/2006/relationships/notesMaster" Target="/ppt/notesMasters/notesMaster1.xml" Id="R4655c3e4f6934b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65ef8b4a2c43c4" /><Relationship Type="http://schemas.openxmlformats.org/officeDocument/2006/relationships/notesMaster" Target="/ppt/notesMasters/notesMaster1.xml" Id="R555e6a67b8344a2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0da0bd7dcd5412e" /><Relationship Type="http://schemas.openxmlformats.org/officeDocument/2006/relationships/notesMaster" Target="/ppt/notesMasters/notesMaster1.xml" Id="R445fd73d7c9a4c6c"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82dd8889144018" /><Relationship Type="http://schemas.openxmlformats.org/officeDocument/2006/relationships/notesMaster" Target="/ppt/notesMasters/notesMaster1.xml" Id="R3c8e534d69fd4b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3ea8abba244b2f" /><Relationship Type="http://schemas.openxmlformats.org/officeDocument/2006/relationships/notesMaster" Target="/ppt/notesMasters/notesMaster1.xml" Id="R27c82a53734049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dd54607a1714064" /><Relationship Type="http://schemas.openxmlformats.org/officeDocument/2006/relationships/notesMaster" Target="/ppt/notesMasters/notesMaster1.xml" Id="Rb163d0f9315a48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7281436aea47f2" /><Relationship Type="http://schemas.openxmlformats.org/officeDocument/2006/relationships/notesMaster" Target="/ppt/notesMasters/notesMaster1.xml" Id="R2790349efdab43e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a88ecd17454cd1" /><Relationship Type="http://schemas.openxmlformats.org/officeDocument/2006/relationships/notesMaster" Target="/ppt/notesMasters/notesMaster1.xml" Id="Rf388d798c3cc47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3fd9264bbb4d6e" /><Relationship Type="http://schemas.openxmlformats.org/officeDocument/2006/relationships/notesMaster" Target="/ppt/notesMasters/notesMaster1.xml" Id="R6c49f008080e42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eb723b33faf41ac" /><Relationship Type="http://schemas.openxmlformats.org/officeDocument/2006/relationships/notesMaster" Target="/ppt/notesMasters/notesMaster1.xml" Id="Rfa4f929bbd6143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7832e134d94cdf" /><Relationship Type="http://schemas.openxmlformats.org/officeDocument/2006/relationships/notesMaster" Target="/ppt/notesMasters/notesMaster1.xml" Id="R70343e9f28b349e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161c79f7ae4ecb" /><Relationship Type="http://schemas.openxmlformats.org/officeDocument/2006/relationships/notesMaster" Target="/ppt/notesMasters/notesMaster1.xml" Id="R6d3c8e41f6434f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9462721d494f57" /><Relationship Type="http://schemas.openxmlformats.org/officeDocument/2006/relationships/notesMaster" Target="/ppt/notesMasters/notesMaster1.xml" Id="R3ae3de52c03c4c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for examples of situations requiring area and perimeter. Explain that later examples connect Topic 45 with algebra, similarity and trigonometry.</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which quantity would determine fencing and which would determine turf. Check that they distinguish cm from cm².</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revealing the last line, ask why the area conversion is 10000 rather than 100. Both dimensions change.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chosen height must be perpendicular to the base. Ask students to point to the right angle. A sloping side is not normally the height.</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Identify the parallel pair before substituting. Model the reverse example after the direct one.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find the two missing edges first. The original notes show the same L shape. Contrast adding areas with tracing the complete outside boundary.</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Emphasise radius versus diameter. Keep π for exact answers. Ask students to identify the units before calculating.</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perimeter includes the diameter. Ask students to explain why half the circumference alone is incomplete.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sector occupies the same fraction of the whole area and whole circumference. Angles are in degrees. The sector perimeter also includes both radii.</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whether the required angle is minor or reflex. Use the area or arc length equation with the matching sector angle.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segment lies between a chord and an arc. A sector lies between two radii and an arc. Show the difference on the diagram and ask which straight edge belongs to each perimeter.</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time to form x(x+5)=84. Explain why the negative root must be rejected as a physical length.</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ring area is the difference of two circle areas. The total boundary length includes the inner and outer circumferences. Distinguish this from the outer perimeter alone.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Higher extension linked to Topics 54 and 55. The angle must lie between the two known sides. Model the formula from height b sin C.</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students to work independently. These are original QLS questions from the lesson notes. Solutions are on the next slide. Ask students to state units and keep exact answers where requested.</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methods, not just numerical answers. For further examination practice use QLS_45_Question_Paper_27_Questions.pdf and the matching worked-answer paper. The question paper states its checked source scope.</a:t>
            </a:r>
          </a:p>
          <a:p xmlns:a="http://schemas.openxmlformats.org/drawingml/2006/main">
            <a:r>
              <a:t>Lesson basis: QLS_45_Areas_and_Perimeters_Notes.pdf, Topic 45 of Edexcel_Mathematics_Syllabus.pdf. Teacher examples and diagrams are original QLS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ae10c3eb2c4b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ff1397c4324f6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85e233e42824dd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f3d7f31feee4ba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1e89c76a2b54a0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d598e734a97401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5D7CF0C-150C-4A9E-B9F9-8842EB71A70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8EB3581-E6DD-4B0B-B69B-7587E79FB1C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9C951DB-E9BC-49CF-BACD-C3542954A0C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30243BA-762F-487C-8D3D-5860CC82DA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8BFAE9C-ED7A-4A13-B47B-799B0311C2D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D239AAF-BE0D-49DA-855B-E925BE33F1E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035D5D7-9D10-4A9A-8BE6-D96AEB39C35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A606C6B-3A6D-48DA-8DE5-96EEA79C1F0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7ABDF3-2140-4D20-A344-F8EC6AFC095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A448455-7E39-44C0-8B6C-FA6114A4600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8f699d65694e4f" /><Relationship Type="http://schemas.openxmlformats.org/officeDocument/2006/relationships/slideLayout" Target="/ppt/slideLayouts/slideLayout1.xml" Id="R13a77fcab410422b" /><Relationship Type="http://schemas.openxmlformats.org/officeDocument/2006/relationships/slideLayout" Target="/ppt/slideLayouts/slideLayout2.xml" Id="R3158f5dbe1fd4084" /><Relationship Type="http://schemas.openxmlformats.org/officeDocument/2006/relationships/slideLayout" Target="/ppt/slideLayouts/slideLayout3.xml" Id="R5613a6650aba4a7a" /><Relationship Type="http://schemas.openxmlformats.org/officeDocument/2006/relationships/slideLayout" Target="/ppt/slideLayouts/slideLayout4.xml" Id="Re4b29202b5c4414a" /><Relationship Type="http://schemas.openxmlformats.org/officeDocument/2006/relationships/slideLayout" Target="/ppt/slideLayouts/slideLayout5.xml" Id="R58664322da4647ec" /><Relationship Type="http://schemas.openxmlformats.org/officeDocument/2006/relationships/slideLayout" Target="/ppt/slideLayouts/slideLayout6.xml" Id="R56720b2f5bda46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a77fcab410422b"/>
    <p:sldLayoutId xmlns:r="http://schemas.openxmlformats.org/officeDocument/2006/relationships" id="2147483650" r:id="R3158f5dbe1fd4084"/>
    <p:sldLayoutId xmlns:r="http://schemas.openxmlformats.org/officeDocument/2006/relationships" id="2147483651" r:id="R5613a6650aba4a7a"/>
    <p:sldLayoutId xmlns:r="http://schemas.openxmlformats.org/officeDocument/2006/relationships" id="2147483652" r:id="Re4b29202b5c4414a"/>
    <p:sldLayoutId xmlns:r="http://schemas.openxmlformats.org/officeDocument/2006/relationships" id="2147483653" r:id="R58664322da4647ec"/>
    <p:sldLayoutId xmlns:r="http://schemas.openxmlformats.org/officeDocument/2006/relationships" id="2147483654" r:id="R56720b2f5bda46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133cdec1538441a" /><Relationship Type="http://schemas.openxmlformats.org/officeDocument/2006/relationships/image" Target="/ppt/media/image.png" Id="R404f5d5f8b944daa" /><Relationship Type="http://schemas.openxmlformats.org/officeDocument/2006/relationships/notesSlide" Target="/ppt/notesSlides/notesSlide1.xml" Id="Rf6cca66fe76b4c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b51f1ff6b8d422d" /><Relationship Type="http://schemas.openxmlformats.org/officeDocument/2006/relationships/image" Target="/ppt/media/image2.png" Id="R019f9f9679d047c1" /><Relationship Type="http://schemas.openxmlformats.org/officeDocument/2006/relationships/notesSlide" Target="/ppt/notesSlides/notesSlide2.xml" Id="R18806ba8e56b4f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1fed4bc755849c1" /><Relationship Type="http://schemas.openxmlformats.org/officeDocument/2006/relationships/image" Target="/ppt/media/image3.png" Id="R6e3b673f259541ef" /><Relationship Type="http://schemas.openxmlformats.org/officeDocument/2006/relationships/notesSlide" Target="/ppt/notesSlides/notesSlide3.xml" Id="R3a66b92611dd41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a77cff67e0f40f5" /><Relationship Type="http://schemas.openxmlformats.org/officeDocument/2006/relationships/image" Target="/ppt/media/image4.png" Id="R8582694927ea4a52" /><Relationship Type="http://schemas.openxmlformats.org/officeDocument/2006/relationships/notesSlide" Target="/ppt/notesSlides/notesSlide4.xml" Id="R06468cdeee4b42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277c449caca4fc7" /><Relationship Type="http://schemas.openxmlformats.org/officeDocument/2006/relationships/image" Target="/ppt/media/image5.png" Id="Rb17684edc03d488d" /><Relationship Type="http://schemas.openxmlformats.org/officeDocument/2006/relationships/notesSlide" Target="/ppt/notesSlides/notesSlide5.xml" Id="R01b783e4997f4e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233342358144aa0" /><Relationship Type="http://schemas.openxmlformats.org/officeDocument/2006/relationships/image" Target="/ppt/media/image6.png" Id="R43bdca03c4ea4eaf" /><Relationship Type="http://schemas.openxmlformats.org/officeDocument/2006/relationships/notesSlide" Target="/ppt/notesSlides/notesSlide6.xml" Id="Rfc8c2f883f8047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e3d7639c6774b3b" /><Relationship Type="http://schemas.openxmlformats.org/officeDocument/2006/relationships/image" Target="/ppt/media/image7.png" Id="R5059bfde7023440d" /><Relationship Type="http://schemas.openxmlformats.org/officeDocument/2006/relationships/notesSlide" Target="/ppt/notesSlides/notesSlide7.xml" Id="Rc7861ac39e7a4fb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edb3aed88d245ee" /><Relationship Type="http://schemas.openxmlformats.org/officeDocument/2006/relationships/image" Target="/ppt/media/image8.png" Id="Rd3ac0af8a0624ba0" /><Relationship Type="http://schemas.openxmlformats.org/officeDocument/2006/relationships/notesSlide" Target="/ppt/notesSlides/notesSlide8.xml" Id="R884add0d1d754f8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92544c2e8fc4920" /><Relationship Type="http://schemas.openxmlformats.org/officeDocument/2006/relationships/image" Target="/ppt/media/image9.png" Id="R65919bb1f0224fe5" /><Relationship Type="http://schemas.openxmlformats.org/officeDocument/2006/relationships/notesSlide" Target="/ppt/notesSlides/notesSlide9.xml" Id="Rf403877a66db49e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75773da56144abf" /><Relationship Type="http://schemas.openxmlformats.org/officeDocument/2006/relationships/image" Target="/ppt/media/image10.png" Id="R296413f6194e4775" /><Relationship Type="http://schemas.openxmlformats.org/officeDocument/2006/relationships/notesSlide" Target="/ppt/notesSlides/notesSlide10.xml" Id="R0eac5fa4ce8e43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7dee9407a0e4df0" /><Relationship Type="http://schemas.openxmlformats.org/officeDocument/2006/relationships/image" Target="/ppt/media/image11.png" Id="Rcfb5076319e440c0" /><Relationship Type="http://schemas.openxmlformats.org/officeDocument/2006/relationships/notesSlide" Target="/ppt/notesSlides/notesSlide11.xml" Id="R4707e8d7d5f440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e365df176064272" /><Relationship Type="http://schemas.openxmlformats.org/officeDocument/2006/relationships/image" Target="/ppt/media/image12.png" Id="R77e7494686244237" /><Relationship Type="http://schemas.openxmlformats.org/officeDocument/2006/relationships/notesSlide" Target="/ppt/notesSlides/notesSlide12.xml" Id="R57fdc9d1727144b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f0250ff5e554148" /><Relationship Type="http://schemas.openxmlformats.org/officeDocument/2006/relationships/image" Target="/ppt/media/image13.png" Id="R60979b74cde74988" /><Relationship Type="http://schemas.openxmlformats.org/officeDocument/2006/relationships/notesSlide" Target="/ppt/notesSlides/notesSlide13.xml" Id="Rd0cd0fa035af4d7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e27fae0e96340c3" /><Relationship Type="http://schemas.openxmlformats.org/officeDocument/2006/relationships/image" Target="/ppt/media/image14.png" Id="Rad47b768205b45d3" /><Relationship Type="http://schemas.openxmlformats.org/officeDocument/2006/relationships/notesSlide" Target="/ppt/notesSlides/notesSlide14.xml" Id="Rbb4c2741a7a14a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c5d7db976904661" /><Relationship Type="http://schemas.openxmlformats.org/officeDocument/2006/relationships/image" Target="/ppt/media/image15.png" Id="R8ddd63d3c48645ef" /><Relationship Type="http://schemas.openxmlformats.org/officeDocument/2006/relationships/notesSlide" Target="/ppt/notesSlides/notesSlide15.xml" Id="Rd57d6ce6b21d4c4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b16e204d7224d84" /><Relationship Type="http://schemas.openxmlformats.org/officeDocument/2006/relationships/image" Target="/ppt/media/image16.png" Id="Re8944b71a9404ae7" /><Relationship Type="http://schemas.openxmlformats.org/officeDocument/2006/relationships/notesSlide" Target="/ppt/notesSlides/notesSlide16.xml" Id="R5ad6f86b078b4d0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
            <a:extLst xmlns:a="http://schemas.openxmlformats.org/drawingml/2006/main">
              <a:ext uri="{FF2B5EF4-FFF2-40B4-BE49-F238E27FC236}">
                <a16:creationId xmlns:a16="http://schemas.microsoft.com/office/drawing/2014/main" id="{F66A7084-682C-467C-84B2-6E95064C44AE}"/>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C6693D6D-60B9-4EE2-A289-BCE43C167EE0}"/>
              </a:ext>
            </a:extLst>
          </p:cNvPr>
          <p:cNvPicPr>
            <a:picLocks xmlns:a="http://schemas.openxmlformats.org/drawingml/2006/main" noChangeAspect="1"/>
          </p:cNvPicPr>
          <p:nvPr/>
        </p:nvPicPr>
        <p:blipFill>
          <a:blip xmlns:r="http://schemas.openxmlformats.org/officeDocument/2006/relationships" xmlns:a="http://schemas.openxmlformats.org/drawingml/2006/main" r:embed="R404f5d5f8b944daa"/>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9AC18368-74B1-4367-8299-280925E13414}"/>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Areas and Perimeters</a:t>
            </a:r>
          </a:p>
        </p:txBody>
      </p:sp>
      <p:sp>
        <p:nvSpPr>
          <p:cNvPr id="4" name="text-3">
            <a:extLst xmlns:a="http://schemas.openxmlformats.org/drawingml/2006/main">
              <a:ext uri="{FF2B5EF4-FFF2-40B4-BE49-F238E27FC236}">
                <a16:creationId xmlns:a16="http://schemas.microsoft.com/office/drawing/2014/main" id="{359ED0A0-8AE8-48A8-BCBD-6E4BDCA99587}"/>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4">
            <a:extLst xmlns:a="http://schemas.openxmlformats.org/drawingml/2006/main">
              <a:ext uri="{FF2B5EF4-FFF2-40B4-BE49-F238E27FC236}">
                <a16:creationId xmlns:a16="http://schemas.microsoft.com/office/drawing/2014/main" id="{9F32757F-38F2-4F2B-B4D7-40C7194BA53E}"/>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a:t>
            </a:r>
          </a:p>
        </p:txBody>
      </p:sp>
      <p:sp>
        <p:nvSpPr>
          <p:cNvPr id="6" name="text-5">
            <a:extLst xmlns:a="http://schemas.openxmlformats.org/drawingml/2006/main">
              <a:ext uri="{FF2B5EF4-FFF2-40B4-BE49-F238E27FC236}">
                <a16:creationId xmlns:a16="http://schemas.microsoft.com/office/drawing/2014/main" id="{96468854-F628-4819-90EF-E0175997E068}"/>
              </a:ext>
            </a:extLst>
          </p:cNvPr>
          <p:cNvSpPr>
            <a:spLocks xmlns:a="http://schemas.openxmlformats.org/drawingml/2006/main" noGrp="1"/>
          </p:cNvSpPr>
          <p:nvPr/>
        </p:nvSpPr>
        <p:spPr>
          <a:xfrm xmlns:a="http://schemas.openxmlformats.org/drawingml/2006/main">
            <a:off x="533400" y="2190750"/>
            <a:ext cx="10001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625" b="0">
                <a:solidFill>
                  <a:srgbClr val="087F8C"/>
                </a:solidFill>
                <a:latin typeface="DejaVu Sans"/>
                <a:ea typeface="DejaVu Sans"/>
                <a:cs typeface="DejaVu Sans"/>
              </a:defRPr>
            </a:defPPr>
            <a:lvl1pPr>
              <a:defRPr sz="2625" b="0">
                <a:solidFill>
                  <a:srgbClr val="087F8C"/>
                </a:solidFill>
                <a:latin typeface="DejaVu Sans"/>
                <a:ea typeface="DejaVu Sans"/>
                <a:cs typeface="DejaVu Sans"/>
              </a:defRPr>
            </a:lvl1pPr>
            <a:lvl2pPr>
              <a:defRPr sz="2625" b="0">
                <a:solidFill>
                  <a:srgbClr val="087F8C"/>
                </a:solidFill>
                <a:latin typeface="DejaVu Sans"/>
                <a:ea typeface="DejaVu Sans"/>
                <a:cs typeface="DejaVu Sans"/>
              </a:defRPr>
            </a:lvl2pPr>
            <a:lvl3pPr>
              <a:defRPr sz="2625" b="0">
                <a:solidFill>
                  <a:srgbClr val="087F8C"/>
                </a:solidFill>
                <a:latin typeface="DejaVu Sans"/>
                <a:ea typeface="DejaVu Sans"/>
                <a:cs typeface="DejaVu Sans"/>
              </a:defRPr>
            </a:lvl3pPr>
            <a:lvl4pPr>
              <a:defRPr sz="2625" b="0">
                <a:solidFill>
                  <a:srgbClr val="087F8C"/>
                </a:solidFill>
                <a:latin typeface="DejaVu Sans"/>
                <a:ea typeface="DejaVu Sans"/>
                <a:cs typeface="DejaVu Sans"/>
              </a:defRPr>
            </a:lvl4pPr>
            <a:lvl5pPr>
              <a:defRPr sz="2625" b="0">
                <a:solidFill>
                  <a:srgbClr val="087F8C"/>
                </a:solidFill>
                <a:latin typeface="DejaVu Sans"/>
                <a:ea typeface="DejaVu Sans"/>
                <a:cs typeface="DejaVu Sans"/>
              </a:defRPr>
            </a:lvl5pPr>
            <a:lvl6pPr>
              <a:defRPr sz="2625" b="0">
                <a:solidFill>
                  <a:srgbClr val="087F8C"/>
                </a:solidFill>
                <a:latin typeface="DejaVu Sans"/>
                <a:ea typeface="DejaVu Sans"/>
                <a:cs typeface="DejaVu Sans"/>
              </a:defRPr>
            </a:lvl6pPr>
            <a:lvl7pPr>
              <a:defRPr sz="2625" b="0">
                <a:solidFill>
                  <a:srgbClr val="087F8C"/>
                </a:solidFill>
                <a:latin typeface="DejaVu Sans"/>
                <a:ea typeface="DejaVu Sans"/>
                <a:cs typeface="DejaVu Sans"/>
              </a:defRPr>
            </a:lvl7pPr>
            <a:lvl8pPr>
              <a:defRPr sz="2625" b="0">
                <a:solidFill>
                  <a:srgbClr val="087F8C"/>
                </a:solidFill>
                <a:latin typeface="DejaVu Sans"/>
                <a:ea typeface="DejaVu Sans"/>
                <a:cs typeface="DejaVu Sans"/>
              </a:defRPr>
            </a:lvl8pPr>
            <a:lvl9pPr>
              <a:defRPr sz="2625" b="0">
                <a:solidFill>
                  <a:srgbClr val="087F8C"/>
                </a:solidFill>
                <a:latin typeface="DejaVu Sans"/>
                <a:ea typeface="DejaVu Sans"/>
                <a:cs typeface="DejaVu Sans"/>
              </a:defRPr>
            </a:lvl9pPr>
          </a:lstStyle>
          <a:p xmlns:a="http://schemas.openxmlformats.org/drawingml/2006/main">
            <a:pPr>
              <a:defRPr sz="2625" b="0">
                <a:solidFill>
                  <a:srgbClr val="087F8C"/>
                </a:solidFill>
                <a:latin typeface="DejaVu Sans"/>
                <a:ea typeface="DejaVu Sans"/>
                <a:cs typeface="DejaVu Sans"/>
              </a:defRPr>
            </a:pPr>
            <a:r>
              <a:rPr sz="2625" b="0">
                <a:solidFill>
                  <a:srgbClr val="087F8C"/>
                </a:solidFill>
                <a:latin typeface="DejaVu Sans"/>
                <a:ea typeface="DejaVu Sans"/>
                <a:cs typeface="DejaVu Sans"/>
              </a:rPr>
              <a:t>GCSE Mathematics</a:t>
            </a:r>
          </a:p>
        </p:txBody>
      </p:sp>
      <p:sp>
        <p:nvSpPr>
          <p:cNvPr id="7" name="text-6">
            <a:extLst xmlns:a="http://schemas.openxmlformats.org/drawingml/2006/main">
              <a:ext uri="{FF2B5EF4-FFF2-40B4-BE49-F238E27FC236}">
                <a16:creationId xmlns:a16="http://schemas.microsoft.com/office/drawing/2014/main" id="{1995B0C5-10BC-4AEE-A411-0BA3736D74B7}"/>
              </a:ext>
            </a:extLst>
          </p:cNvPr>
          <p:cNvSpPr>
            <a:spLocks xmlns:a="http://schemas.openxmlformats.org/drawingml/2006/main" noGrp="1"/>
          </p:cNvSpPr>
          <p:nvPr/>
        </p:nvSpPr>
        <p:spPr>
          <a:xfrm xmlns:a="http://schemas.openxmlformats.org/drawingml/2006/main">
            <a:off x="533400" y="3143250"/>
            <a:ext cx="10191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Length around the boundary</a:t>
            </a:r>
          </a:p>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Surface enclosed by the boundary</a:t>
            </a:r>
          </a:p>
        </p:txBody>
      </p:sp>
      <p:sp>
        <p:nvSpPr>
          <p:cNvPr id="8" name="text-7">
            <a:extLst xmlns:a="http://schemas.openxmlformats.org/drawingml/2006/main">
              <a:ext uri="{FF2B5EF4-FFF2-40B4-BE49-F238E27FC236}">
                <a16:creationId xmlns:a16="http://schemas.microsoft.com/office/drawing/2014/main" id="{2281F339-BE75-4754-937F-7792A46021A8}"/>
              </a:ext>
            </a:extLst>
          </p:cNvPr>
          <p:cNvSpPr>
            <a:spLocks xmlns:a="http://schemas.openxmlformats.org/drawingml/2006/main" noGrp="1"/>
          </p:cNvSpPr>
          <p:nvPr/>
        </p:nvSpPr>
        <p:spPr>
          <a:xfrm xmlns:a="http://schemas.openxmlformats.org/drawingml/2006/main">
            <a:off x="533400" y="509587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Formulas, worked examples and independent practice</a:t>
            </a:r>
          </a:p>
        </p:txBody>
      </p:sp>
    </p:spTree>
    <p:extLst>
      <p:ext uri="{BB962C8B-B14F-4D97-AF65-F5344CB8AC3E}">
        <p14:creationId xmlns:p14="http://schemas.microsoft.com/office/powerpoint/2010/main" val="7454356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8">
            <a:extLst xmlns:a="http://schemas.openxmlformats.org/drawingml/2006/main">
              <a:ext uri="{FF2B5EF4-FFF2-40B4-BE49-F238E27FC236}">
                <a16:creationId xmlns:a16="http://schemas.microsoft.com/office/drawing/2014/main" id="{5D384359-1309-4237-9353-4DC3AEB1961F}"/>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C07BCBE6-59AB-4400-9DEE-4DF03FBE4D30}"/>
              </a:ext>
            </a:extLst>
          </p:cNvPr>
          <p:cNvPicPr>
            <a:picLocks xmlns:a="http://schemas.openxmlformats.org/drawingml/2006/main" noChangeAspect="1"/>
          </p:cNvPicPr>
          <p:nvPr/>
        </p:nvPicPr>
        <p:blipFill>
          <a:blip xmlns:r="http://schemas.openxmlformats.org/officeDocument/2006/relationships" xmlns:a="http://schemas.openxmlformats.org/drawingml/2006/main" r:embed="R019f9f9679d047c1"/>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9">
            <a:extLst xmlns:a="http://schemas.openxmlformats.org/drawingml/2006/main">
              <a:ext uri="{FF2B5EF4-FFF2-40B4-BE49-F238E27FC236}">
                <a16:creationId xmlns:a16="http://schemas.microsoft.com/office/drawing/2014/main" id="{E987B53C-A56F-4C23-B9C3-A3A403C47160}"/>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Area and perimeter</a:t>
            </a:r>
          </a:p>
        </p:txBody>
      </p:sp>
      <p:sp>
        <p:nvSpPr>
          <p:cNvPr id="4" name="text-10">
            <a:extLst xmlns:a="http://schemas.openxmlformats.org/drawingml/2006/main">
              <a:ext uri="{FF2B5EF4-FFF2-40B4-BE49-F238E27FC236}">
                <a16:creationId xmlns:a16="http://schemas.microsoft.com/office/drawing/2014/main" id="{A82062AF-D0B5-403C-994D-FB6093368E2E}"/>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1">
            <a:extLst xmlns:a="http://schemas.openxmlformats.org/drawingml/2006/main">
              <a:ext uri="{FF2B5EF4-FFF2-40B4-BE49-F238E27FC236}">
                <a16:creationId xmlns:a16="http://schemas.microsoft.com/office/drawing/2014/main" id="{221E2D08-B93C-4BAB-A1AC-AEA2D3ADD39A}"/>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2</a:t>
            </a:r>
          </a:p>
        </p:txBody>
      </p:sp>
      <p:sp>
        <p:nvSpPr>
          <p:cNvPr id="6" name="text-12">
            <a:extLst xmlns:a="http://schemas.openxmlformats.org/drawingml/2006/main">
              <a:ext uri="{FF2B5EF4-FFF2-40B4-BE49-F238E27FC236}">
                <a16:creationId xmlns:a16="http://schemas.microsoft.com/office/drawing/2014/main" id="{C9F68359-5A2A-40C3-BEB1-A47942AA0482}"/>
              </a:ext>
            </a:extLst>
          </p:cNvPr>
          <p:cNvSpPr>
            <a:spLocks xmlns:a="http://schemas.openxmlformats.org/drawingml/2006/main" noGrp="1"/>
          </p:cNvSpPr>
          <p:nvPr/>
        </p:nvSpPr>
        <p:spPr>
          <a:xfrm xmlns:a="http://schemas.openxmlformats.org/drawingml/2006/main">
            <a:off x="533400" y="2000250"/>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Perimeter adds the outside lengths.</a:t>
            </a:r>
          </a:p>
        </p:txBody>
      </p:sp>
      <p:sp>
        <p:nvSpPr>
          <p:cNvPr id="7" name="text-13">
            <a:extLst xmlns:a="http://schemas.openxmlformats.org/drawingml/2006/main">
              <a:ext uri="{FF2B5EF4-FFF2-40B4-BE49-F238E27FC236}">
                <a16:creationId xmlns:a16="http://schemas.microsoft.com/office/drawing/2014/main" id="{7689938F-7F00-45E3-AD22-C94695BA740D}"/>
              </a:ext>
            </a:extLst>
          </p:cNvPr>
          <p:cNvSpPr>
            <a:spLocks xmlns:a="http://schemas.openxmlformats.org/drawingml/2006/main" noGrp="1"/>
          </p:cNvSpPr>
          <p:nvPr/>
        </p:nvSpPr>
        <p:spPr>
          <a:xfrm xmlns:a="http://schemas.openxmlformats.org/drawingml/2006/main">
            <a:off x="533400" y="2857500"/>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P = 2(12 + 6) = 36 cm</a:t>
            </a:r>
          </a:p>
        </p:txBody>
      </p:sp>
      <p:sp>
        <p:nvSpPr>
          <p:cNvPr id="8" name="text-14">
            <a:extLst xmlns:a="http://schemas.openxmlformats.org/drawingml/2006/main">
              <a:ext uri="{FF2B5EF4-FFF2-40B4-BE49-F238E27FC236}">
                <a16:creationId xmlns:a16="http://schemas.microsoft.com/office/drawing/2014/main" id="{01EA4EB7-5E2F-4C2D-8945-A078EFB1BB4D}"/>
              </a:ext>
            </a:extLst>
          </p:cNvPr>
          <p:cNvSpPr>
            <a:spLocks xmlns:a="http://schemas.openxmlformats.org/drawingml/2006/main" noGrp="1"/>
          </p:cNvSpPr>
          <p:nvPr/>
        </p:nvSpPr>
        <p:spPr>
          <a:xfrm xmlns:a="http://schemas.openxmlformats.org/drawingml/2006/main">
            <a:off x="533400" y="3714750"/>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Area measures the surface inside.</a:t>
            </a:r>
          </a:p>
        </p:txBody>
      </p:sp>
      <p:sp>
        <p:nvSpPr>
          <p:cNvPr id="9" name="text-15">
            <a:extLst xmlns:a="http://schemas.openxmlformats.org/drawingml/2006/main">
              <a:ext uri="{FF2B5EF4-FFF2-40B4-BE49-F238E27FC236}">
                <a16:creationId xmlns:a16="http://schemas.microsoft.com/office/drawing/2014/main" id="{60A951CD-34B7-4DDB-B607-EE29904D6075}"/>
              </a:ext>
            </a:extLst>
          </p:cNvPr>
          <p:cNvSpPr>
            <a:spLocks xmlns:a="http://schemas.openxmlformats.org/drawingml/2006/main" noGrp="1"/>
          </p:cNvSpPr>
          <p:nvPr/>
        </p:nvSpPr>
        <p:spPr>
          <a:xfrm xmlns:a="http://schemas.openxmlformats.org/drawingml/2006/main">
            <a:off x="533400" y="4572000"/>
            <a:ext cx="6191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 = 12 × 6 = 72 cm²</a:t>
            </a:r>
          </a:p>
        </p:txBody>
      </p:sp>
      <p:sp>
        <p:nvSpPr>
          <p:cNvPr id="10" name="diagram-16">
            <a:extLst xmlns:a="http://schemas.openxmlformats.org/drawingml/2006/main">
              <a:ext uri="{FF2B5EF4-FFF2-40B4-BE49-F238E27FC236}">
                <a16:creationId xmlns:a16="http://schemas.microsoft.com/office/drawing/2014/main" id="{4207B931-C97E-469D-BB91-6AD5D793D053}"/>
              </a:ext>
            </a:extLst>
          </p:cNvPr>
          <p:cNvSpPr>
            <a:spLocks xmlns:a="http://schemas.openxmlformats.org/drawingml/2006/main" noGrp="1"/>
          </p:cNvSpPr>
          <p:nvPr/>
        </p:nvSpPr>
        <p:spPr>
          <a:xfrm xmlns:a="http://schemas.openxmlformats.org/drawingml/2006/main">
            <a:off x="7620000" y="2667000"/>
            <a:ext cx="3143250" cy="1571625"/>
          </a:xfrm>
          <a:prstGeom xmlns:a="http://schemas.openxmlformats.org/drawingml/2006/main" prst="rect">
            <a:avLst/>
          </a:prstGeom>
          <a:solidFill xmlns:a="http://schemas.openxmlformats.org/drawingml/2006/main">
            <a:srgbClr val="DFF0F1"/>
          </a:solidFill>
          <a:ln xmlns:a="http://schemas.openxmlformats.org/drawingml/2006/main" w="28575">
            <a:solidFill>
              <a:srgbClr val="087F8C"/>
            </a:solidFill>
            <a:prstDash val="solid"/>
          </a:ln>
        </p:spPr>
      </p:sp>
      <p:sp>
        <p:nvSpPr>
          <p:cNvPr id="11" name="text-17">
            <a:extLst xmlns:a="http://schemas.openxmlformats.org/drawingml/2006/main">
              <a:ext uri="{FF2B5EF4-FFF2-40B4-BE49-F238E27FC236}">
                <a16:creationId xmlns:a16="http://schemas.microsoft.com/office/drawing/2014/main" id="{EEE9101A-C779-491D-9E86-CA3AB0DDC149}"/>
              </a:ext>
            </a:extLst>
          </p:cNvPr>
          <p:cNvSpPr>
            <a:spLocks xmlns:a="http://schemas.openxmlformats.org/drawingml/2006/main" noGrp="1"/>
          </p:cNvSpPr>
          <p:nvPr/>
        </p:nvSpPr>
        <p:spPr>
          <a:xfrm xmlns:a="http://schemas.openxmlformats.org/drawingml/2006/main">
            <a:off x="8572500" y="4333875"/>
            <a:ext cx="142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12 cm</a:t>
            </a:r>
          </a:p>
        </p:txBody>
      </p:sp>
      <p:sp>
        <p:nvSpPr>
          <p:cNvPr id="12" name="text-18">
            <a:extLst xmlns:a="http://schemas.openxmlformats.org/drawingml/2006/main">
              <a:ext uri="{FF2B5EF4-FFF2-40B4-BE49-F238E27FC236}">
                <a16:creationId xmlns:a16="http://schemas.microsoft.com/office/drawing/2014/main" id="{4DEDCA4D-BE23-48D0-8C17-4A1DF4F25AFB}"/>
              </a:ext>
            </a:extLst>
          </p:cNvPr>
          <p:cNvSpPr>
            <a:spLocks xmlns:a="http://schemas.openxmlformats.org/drawingml/2006/main" noGrp="1"/>
          </p:cNvSpPr>
          <p:nvPr/>
        </p:nvSpPr>
        <p:spPr>
          <a:xfrm xmlns:a="http://schemas.openxmlformats.org/drawingml/2006/main">
            <a:off x="10839450" y="3190875"/>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6 cm</a:t>
            </a:r>
          </a:p>
        </p:txBody>
      </p:sp>
    </p:spTree>
    <p:extLst>
      <p:ext uri="{BB962C8B-B14F-4D97-AF65-F5344CB8AC3E}">
        <p14:creationId xmlns:p14="http://schemas.microsoft.com/office/powerpoint/2010/main" val="143050459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
            <a:extLst xmlns:a="http://schemas.openxmlformats.org/drawingml/2006/main">
              <a:ext uri="{FF2B5EF4-FFF2-40B4-BE49-F238E27FC236}">
                <a16:creationId xmlns:a16="http://schemas.microsoft.com/office/drawing/2014/main" id="{D8688526-7CF7-4AF3-BDA3-F9EAA9E027B2}"/>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5FA52337-9F21-421E-9D81-DED36CF7CDC6}"/>
              </a:ext>
            </a:extLst>
          </p:cNvPr>
          <p:cNvPicPr>
            <a:picLocks xmlns:a="http://schemas.openxmlformats.org/drawingml/2006/main" noChangeAspect="1"/>
          </p:cNvPicPr>
          <p:nvPr/>
        </p:nvPicPr>
        <p:blipFill>
          <a:blip xmlns:r="http://schemas.openxmlformats.org/officeDocument/2006/relationships" xmlns:a="http://schemas.openxmlformats.org/drawingml/2006/main" r:embed="R6e3b673f259541ef"/>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20">
            <a:extLst xmlns:a="http://schemas.openxmlformats.org/drawingml/2006/main">
              <a:ext uri="{FF2B5EF4-FFF2-40B4-BE49-F238E27FC236}">
                <a16:creationId xmlns:a16="http://schemas.microsoft.com/office/drawing/2014/main" id="{FED7C5BD-35EC-41E5-9536-99794E5D0393}"/>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Matching units</a:t>
            </a:r>
          </a:p>
        </p:txBody>
      </p:sp>
      <p:sp>
        <p:nvSpPr>
          <p:cNvPr id="4" name="text-21">
            <a:extLst xmlns:a="http://schemas.openxmlformats.org/drawingml/2006/main">
              <a:ext uri="{FF2B5EF4-FFF2-40B4-BE49-F238E27FC236}">
                <a16:creationId xmlns:a16="http://schemas.microsoft.com/office/drawing/2014/main" id="{5D2363CA-06A6-4A74-9C9C-B5B52BD77D61}"/>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22">
            <a:extLst xmlns:a="http://schemas.openxmlformats.org/drawingml/2006/main">
              <a:ext uri="{FF2B5EF4-FFF2-40B4-BE49-F238E27FC236}">
                <a16:creationId xmlns:a16="http://schemas.microsoft.com/office/drawing/2014/main" id="{14A87F4F-6B45-4A50-89E5-D5DBFB1FB53A}"/>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3</a:t>
            </a:r>
          </a:p>
        </p:txBody>
      </p:sp>
      <p:sp>
        <p:nvSpPr>
          <p:cNvPr id="6" name="text-23">
            <a:extLst xmlns:a="http://schemas.openxmlformats.org/drawingml/2006/main">
              <a:ext uri="{FF2B5EF4-FFF2-40B4-BE49-F238E27FC236}">
                <a16:creationId xmlns:a16="http://schemas.microsoft.com/office/drawing/2014/main" id="{C6997428-8881-496F-8E45-AF0A5D185337}"/>
              </a:ext>
            </a:extLst>
          </p:cNvPr>
          <p:cNvSpPr>
            <a:spLocks xmlns:a="http://schemas.openxmlformats.org/drawingml/2006/main" noGrp="1"/>
          </p:cNvSpPr>
          <p:nvPr/>
        </p:nvSpPr>
        <p:spPr>
          <a:xfrm xmlns:a="http://schemas.openxmlformats.org/drawingml/2006/main">
            <a:off x="533400" y="2000250"/>
            <a:ext cx="109537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1.4 m by 60 cm becomes 1.4 m by 0.60 m.</a:t>
            </a:r>
          </a:p>
        </p:txBody>
      </p:sp>
      <p:sp>
        <p:nvSpPr>
          <p:cNvPr id="7" name="text-24">
            <a:extLst xmlns:a="http://schemas.openxmlformats.org/drawingml/2006/main">
              <a:ext uri="{FF2B5EF4-FFF2-40B4-BE49-F238E27FC236}">
                <a16:creationId xmlns:a16="http://schemas.microsoft.com/office/drawing/2014/main" id="{72AE6D9A-C287-4B42-88C6-E9EA29B84D85}"/>
              </a:ext>
            </a:extLst>
          </p:cNvPr>
          <p:cNvSpPr>
            <a:spLocks xmlns:a="http://schemas.openxmlformats.org/drawingml/2006/main" noGrp="1"/>
          </p:cNvSpPr>
          <p:nvPr/>
        </p:nvSpPr>
        <p:spPr>
          <a:xfrm xmlns:a="http://schemas.openxmlformats.org/drawingml/2006/main">
            <a:off x="533400" y="2905125"/>
            <a:ext cx="109537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Area = 1.4 × 0.60 = 0.84 m²</a:t>
            </a:r>
          </a:p>
        </p:txBody>
      </p:sp>
      <p:sp>
        <p:nvSpPr>
          <p:cNvPr id="8" name="text-25">
            <a:extLst xmlns:a="http://schemas.openxmlformats.org/drawingml/2006/main">
              <a:ext uri="{FF2B5EF4-FFF2-40B4-BE49-F238E27FC236}">
                <a16:creationId xmlns:a16="http://schemas.microsoft.com/office/drawing/2014/main" id="{33A2732E-C3D5-4D9A-A2D3-CF1A20CE7E9E}"/>
              </a:ext>
            </a:extLst>
          </p:cNvPr>
          <p:cNvSpPr>
            <a:spLocks xmlns:a="http://schemas.openxmlformats.org/drawingml/2006/main" noGrp="1"/>
          </p:cNvSpPr>
          <p:nvPr/>
        </p:nvSpPr>
        <p:spPr>
          <a:xfrm xmlns:a="http://schemas.openxmlformats.org/drawingml/2006/main">
            <a:off x="533400" y="3810000"/>
            <a:ext cx="109537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Perimeter = 2(1.4 + 0.60) = 4 m</a:t>
            </a:r>
          </a:p>
        </p:txBody>
      </p:sp>
      <p:sp>
        <p:nvSpPr>
          <p:cNvPr id="9" name="text-26">
            <a:extLst xmlns:a="http://schemas.openxmlformats.org/drawingml/2006/main">
              <a:ext uri="{FF2B5EF4-FFF2-40B4-BE49-F238E27FC236}">
                <a16:creationId xmlns:a16="http://schemas.microsoft.com/office/drawing/2014/main" id="{F55328B1-9E4D-49EE-A90A-A3EAA1F0601C}"/>
              </a:ext>
            </a:extLst>
          </p:cNvPr>
          <p:cNvSpPr>
            <a:spLocks xmlns:a="http://schemas.openxmlformats.org/drawingml/2006/main" noGrp="1"/>
          </p:cNvSpPr>
          <p:nvPr/>
        </p:nvSpPr>
        <p:spPr>
          <a:xfrm xmlns:a="http://schemas.openxmlformats.org/drawingml/2006/main">
            <a:off x="533400" y="5000625"/>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775" b="1">
                <a:solidFill>
                  <a:srgbClr val="087F8C"/>
                </a:solidFill>
                <a:latin typeface="DejaVu Sans"/>
                <a:ea typeface="DejaVu Sans"/>
                <a:cs typeface="DejaVu Sans"/>
              </a:defRPr>
            </a:defPPr>
            <a:lvl1pPr>
              <a:defRPr sz="2775" b="1">
                <a:solidFill>
                  <a:srgbClr val="087F8C"/>
                </a:solidFill>
                <a:latin typeface="DejaVu Sans"/>
                <a:ea typeface="DejaVu Sans"/>
                <a:cs typeface="DejaVu Sans"/>
              </a:defRPr>
            </a:lvl1pPr>
            <a:lvl2pPr>
              <a:defRPr sz="2775" b="1">
                <a:solidFill>
                  <a:srgbClr val="087F8C"/>
                </a:solidFill>
                <a:latin typeface="DejaVu Sans"/>
                <a:ea typeface="DejaVu Sans"/>
                <a:cs typeface="DejaVu Sans"/>
              </a:defRPr>
            </a:lvl2pPr>
            <a:lvl3pPr>
              <a:defRPr sz="2775" b="1">
                <a:solidFill>
                  <a:srgbClr val="087F8C"/>
                </a:solidFill>
                <a:latin typeface="DejaVu Sans"/>
                <a:ea typeface="DejaVu Sans"/>
                <a:cs typeface="DejaVu Sans"/>
              </a:defRPr>
            </a:lvl3pPr>
            <a:lvl4pPr>
              <a:defRPr sz="2775" b="1">
                <a:solidFill>
                  <a:srgbClr val="087F8C"/>
                </a:solidFill>
                <a:latin typeface="DejaVu Sans"/>
                <a:ea typeface="DejaVu Sans"/>
                <a:cs typeface="DejaVu Sans"/>
              </a:defRPr>
            </a:lvl4pPr>
            <a:lvl5pPr>
              <a:defRPr sz="2775" b="1">
                <a:solidFill>
                  <a:srgbClr val="087F8C"/>
                </a:solidFill>
                <a:latin typeface="DejaVu Sans"/>
                <a:ea typeface="DejaVu Sans"/>
                <a:cs typeface="DejaVu Sans"/>
              </a:defRPr>
            </a:lvl5pPr>
            <a:lvl6pPr>
              <a:defRPr sz="2775" b="1">
                <a:solidFill>
                  <a:srgbClr val="087F8C"/>
                </a:solidFill>
                <a:latin typeface="DejaVu Sans"/>
                <a:ea typeface="DejaVu Sans"/>
                <a:cs typeface="DejaVu Sans"/>
              </a:defRPr>
            </a:lvl6pPr>
            <a:lvl7pPr>
              <a:defRPr sz="2775" b="1">
                <a:solidFill>
                  <a:srgbClr val="087F8C"/>
                </a:solidFill>
                <a:latin typeface="DejaVu Sans"/>
                <a:ea typeface="DejaVu Sans"/>
                <a:cs typeface="DejaVu Sans"/>
              </a:defRPr>
            </a:lvl7pPr>
            <a:lvl8pPr>
              <a:defRPr sz="2775" b="1">
                <a:solidFill>
                  <a:srgbClr val="087F8C"/>
                </a:solidFill>
                <a:latin typeface="DejaVu Sans"/>
                <a:ea typeface="DejaVu Sans"/>
                <a:cs typeface="DejaVu Sans"/>
              </a:defRPr>
            </a:lvl8pPr>
            <a:lvl9pPr>
              <a:defRPr sz="2775" b="1">
                <a:solidFill>
                  <a:srgbClr val="087F8C"/>
                </a:solidFill>
                <a:latin typeface="DejaVu Sans"/>
                <a:ea typeface="DejaVu Sans"/>
                <a:cs typeface="DejaVu Sans"/>
              </a:defRPr>
            </a:lvl9pPr>
          </a:lstStyle>
          <a:p xmlns:a="http://schemas.openxmlformats.org/drawingml/2006/main">
            <a:pPr>
              <a:defRPr sz="2775" b="1">
                <a:solidFill>
                  <a:srgbClr val="087F8C"/>
                </a:solidFill>
                <a:latin typeface="DejaVu Sans"/>
                <a:ea typeface="DejaVu Sans"/>
                <a:cs typeface="DejaVu Sans"/>
              </a:defRPr>
            </a:pPr>
            <a:r>
              <a:rPr sz="2775" b="1">
                <a:solidFill>
                  <a:srgbClr val="087F8C"/>
                </a:solidFill>
                <a:latin typeface="DejaVu Sans"/>
                <a:ea typeface="DejaVu Sans"/>
                <a:cs typeface="DejaVu Sans"/>
              </a:rPr>
              <a:t>1 m² = 100 × 100 = 10 000 cm²</a:t>
            </a:r>
          </a:p>
        </p:txBody>
      </p:sp>
    </p:spTree>
    <p:extLst>
      <p:ext uri="{BB962C8B-B14F-4D97-AF65-F5344CB8AC3E}">
        <p14:creationId xmlns:p14="http://schemas.microsoft.com/office/powerpoint/2010/main" val="199084188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27">
            <a:extLst xmlns:a="http://schemas.openxmlformats.org/drawingml/2006/main">
              <a:ext uri="{FF2B5EF4-FFF2-40B4-BE49-F238E27FC236}">
                <a16:creationId xmlns:a16="http://schemas.microsoft.com/office/drawing/2014/main" id="{48078302-D7D2-4B0F-9DD9-58666D0CBF0D}"/>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E847986F-2B20-4397-B39E-52EFCBF8B534}"/>
              </a:ext>
            </a:extLst>
          </p:cNvPr>
          <p:cNvPicPr>
            <a:picLocks xmlns:a="http://schemas.openxmlformats.org/drawingml/2006/main" noChangeAspect="1"/>
          </p:cNvPicPr>
          <p:nvPr/>
        </p:nvPicPr>
        <p:blipFill>
          <a:blip xmlns:r="http://schemas.openxmlformats.org/officeDocument/2006/relationships" xmlns:a="http://schemas.openxmlformats.org/drawingml/2006/main" r:embed="R8582694927ea4a52"/>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28">
            <a:extLst xmlns:a="http://schemas.openxmlformats.org/drawingml/2006/main">
              <a:ext uri="{FF2B5EF4-FFF2-40B4-BE49-F238E27FC236}">
                <a16:creationId xmlns:a16="http://schemas.microsoft.com/office/drawing/2014/main" id="{EACCD8F8-5C2E-4013-BD42-E5A98F0B7424}"/>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Triangles and parallelograms</a:t>
            </a:r>
          </a:p>
        </p:txBody>
      </p:sp>
      <p:sp>
        <p:nvSpPr>
          <p:cNvPr id="4" name="text-29">
            <a:extLst xmlns:a="http://schemas.openxmlformats.org/drawingml/2006/main">
              <a:ext uri="{FF2B5EF4-FFF2-40B4-BE49-F238E27FC236}">
                <a16:creationId xmlns:a16="http://schemas.microsoft.com/office/drawing/2014/main" id="{2F2F0C00-F688-4504-8BF0-61C14157BE35}"/>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30">
            <a:extLst xmlns:a="http://schemas.openxmlformats.org/drawingml/2006/main">
              <a:ext uri="{FF2B5EF4-FFF2-40B4-BE49-F238E27FC236}">
                <a16:creationId xmlns:a16="http://schemas.microsoft.com/office/drawing/2014/main" id="{55BFD4D1-2E49-45FF-B5FC-13827F260696}"/>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4</a:t>
            </a:r>
          </a:p>
        </p:txBody>
      </p:sp>
      <p:sp>
        <p:nvSpPr>
          <p:cNvPr id="6" name="math-diagram-31">
            <a:extLst xmlns:a="http://schemas.openxmlformats.org/drawingml/2006/main">
              <a:ext uri="{FF2B5EF4-FFF2-40B4-BE49-F238E27FC236}">
                <a16:creationId xmlns:a16="http://schemas.microsoft.com/office/drawing/2014/main" id="{6C946C51-C2B4-41B6-A4E2-DDEB4E38CD64}"/>
              </a:ext>
            </a:extLst>
          </p:cNvPr>
          <p:cNvSpPr>
            <a:spLocks xmlns:a="http://schemas.openxmlformats.org/drawingml/2006/main" noGrp="1"/>
          </p:cNvSpPr>
          <p:nvPr/>
        </p:nvSpPr>
        <p:spPr>
          <a:xfrm xmlns:a="http://schemas.openxmlformats.org/drawingml/2006/main">
            <a:off x="762000" y="2238375"/>
            <a:ext cx="3333750" cy="1857375"/>
          </a:xfrm>
          <a:custGeom xmlns:a="http://schemas.openxmlformats.org/drawingml/2006/main">
            <a:pathLst>
              <a:path w="3333750" h="1857375">
                <a:moveTo>
                  <a:pt x="0" y="1857375"/>
                </a:moveTo>
                <a:lnTo>
                  <a:pt x="3333750" y="1857375"/>
                </a:lnTo>
                <a:lnTo>
                  <a:pt x="1333500" y="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math-diagram-32">
            <a:extLst xmlns:a="http://schemas.openxmlformats.org/drawingml/2006/main">
              <a:ext uri="{FF2B5EF4-FFF2-40B4-BE49-F238E27FC236}">
                <a16:creationId xmlns:a16="http://schemas.microsoft.com/office/drawing/2014/main" id="{CF22B30E-8709-4DC1-B2A3-D4AD8CA70AD2}"/>
              </a:ext>
            </a:extLst>
          </p:cNvPr>
          <p:cNvSpPr>
            <a:spLocks xmlns:a="http://schemas.openxmlformats.org/drawingml/2006/main" noGrp="1"/>
          </p:cNvSpPr>
          <p:nvPr/>
        </p:nvSpPr>
        <p:spPr>
          <a:xfrm xmlns:a="http://schemas.openxmlformats.org/drawingml/2006/main">
            <a:off x="2095500" y="2238375"/>
            <a:ext cx="9525" cy="1857375"/>
          </a:xfrm>
          <a:custGeom xmlns:a="http://schemas.openxmlformats.org/drawingml/2006/main">
            <a:pathLst>
              <a:path w="9525" h="1857375">
                <a:moveTo>
                  <a:pt x="0" y="0"/>
                </a:moveTo>
                <a:lnTo>
                  <a:pt x="0" y="1857375"/>
                </a:lnTo>
              </a:path>
            </a:pathLst>
          </a:custGeom>
          <a:noFill xmlns:a="http://schemas.openxmlformats.org/drawingml/2006/main"/>
          <a:ln xmlns:a="http://schemas.openxmlformats.org/drawingml/2006/main" w="28575">
            <a:solidFill>
              <a:srgbClr val="087F8C"/>
            </a:solidFill>
            <a:prstDash val="solid"/>
          </a:ln>
        </p:spPr>
      </p:sp>
      <p:sp>
        <p:nvSpPr>
          <p:cNvPr id="8" name="math-diagram-33">
            <a:extLst xmlns:a="http://schemas.openxmlformats.org/drawingml/2006/main">
              <a:ext uri="{FF2B5EF4-FFF2-40B4-BE49-F238E27FC236}">
                <a16:creationId xmlns:a16="http://schemas.microsoft.com/office/drawing/2014/main" id="{12AF5F7F-7699-41E0-807C-27D1D76296FC}"/>
              </a:ext>
            </a:extLst>
          </p:cNvPr>
          <p:cNvSpPr>
            <a:spLocks xmlns:a="http://schemas.openxmlformats.org/drawingml/2006/main" noGrp="1"/>
          </p:cNvSpPr>
          <p:nvPr/>
        </p:nvSpPr>
        <p:spPr>
          <a:xfrm xmlns:a="http://schemas.openxmlformats.org/drawingml/2006/main">
            <a:off x="2095500" y="3905250"/>
            <a:ext cx="190500" cy="9525"/>
          </a:xfrm>
          <a:custGeom xmlns:a="http://schemas.openxmlformats.org/drawingml/2006/main">
            <a:pathLst>
              <a:path w="190500" h="9525">
                <a:moveTo>
                  <a:pt x="0" y="0"/>
                </a:moveTo>
                <a:lnTo>
                  <a:pt x="190500" y="0"/>
                </a:lnTo>
              </a:path>
            </a:pathLst>
          </a:custGeom>
          <a:noFill xmlns:a="http://schemas.openxmlformats.org/drawingml/2006/main"/>
          <a:ln xmlns:a="http://schemas.openxmlformats.org/drawingml/2006/main" w="28575">
            <a:solidFill>
              <a:srgbClr val="087F8C"/>
            </a:solidFill>
            <a:prstDash val="solid"/>
          </a:ln>
        </p:spPr>
      </p:sp>
      <p:sp>
        <p:nvSpPr>
          <p:cNvPr id="9" name="math-diagram-34">
            <a:extLst xmlns:a="http://schemas.openxmlformats.org/drawingml/2006/main">
              <a:ext uri="{FF2B5EF4-FFF2-40B4-BE49-F238E27FC236}">
                <a16:creationId xmlns:a16="http://schemas.microsoft.com/office/drawing/2014/main" id="{12D1B04B-5EAE-471A-8D4C-9210DD2AB19F}"/>
              </a:ext>
            </a:extLst>
          </p:cNvPr>
          <p:cNvSpPr>
            <a:spLocks xmlns:a="http://schemas.openxmlformats.org/drawingml/2006/main" noGrp="1"/>
          </p:cNvSpPr>
          <p:nvPr/>
        </p:nvSpPr>
        <p:spPr>
          <a:xfrm xmlns:a="http://schemas.openxmlformats.org/drawingml/2006/main">
            <a:off x="2286000" y="3905250"/>
            <a:ext cx="9525" cy="190500"/>
          </a:xfrm>
          <a:custGeom xmlns:a="http://schemas.openxmlformats.org/drawingml/2006/main">
            <a:pathLst>
              <a:path w="9525" h="190500">
                <a:moveTo>
                  <a:pt x="0" y="0"/>
                </a:moveTo>
                <a:lnTo>
                  <a:pt x="0" y="190500"/>
                </a:lnTo>
              </a:path>
            </a:pathLst>
          </a:custGeom>
          <a:noFill xmlns:a="http://schemas.openxmlformats.org/drawingml/2006/main"/>
          <a:ln xmlns:a="http://schemas.openxmlformats.org/drawingml/2006/main" w="28575">
            <a:solidFill>
              <a:srgbClr val="087F8C"/>
            </a:solidFill>
            <a:prstDash val="solid"/>
          </a:ln>
        </p:spPr>
      </p:sp>
      <p:sp>
        <p:nvSpPr>
          <p:cNvPr id="10" name="text-35">
            <a:extLst xmlns:a="http://schemas.openxmlformats.org/drawingml/2006/main">
              <a:ext uri="{FF2B5EF4-FFF2-40B4-BE49-F238E27FC236}">
                <a16:creationId xmlns:a16="http://schemas.microsoft.com/office/drawing/2014/main" id="{51057044-0258-450F-9117-D9A02BC21E53}"/>
              </a:ext>
            </a:extLst>
          </p:cNvPr>
          <p:cNvSpPr>
            <a:spLocks xmlns:a="http://schemas.openxmlformats.org/drawingml/2006/main" noGrp="1"/>
          </p:cNvSpPr>
          <p:nvPr/>
        </p:nvSpPr>
        <p:spPr>
          <a:xfrm xmlns:a="http://schemas.openxmlformats.org/drawingml/2006/main">
            <a:off x="2000250" y="4238625"/>
            <a:ext cx="1524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10 cm</a:t>
            </a:r>
          </a:p>
        </p:txBody>
      </p:sp>
      <p:sp>
        <p:nvSpPr>
          <p:cNvPr id="11" name="text-36">
            <a:extLst xmlns:a="http://schemas.openxmlformats.org/drawingml/2006/main">
              <a:ext uri="{FF2B5EF4-FFF2-40B4-BE49-F238E27FC236}">
                <a16:creationId xmlns:a16="http://schemas.microsoft.com/office/drawing/2014/main" id="{F0AA11E5-F49E-467B-AAC9-58A9EF432D83}"/>
              </a:ext>
            </a:extLst>
          </p:cNvPr>
          <p:cNvSpPr>
            <a:spLocks xmlns:a="http://schemas.openxmlformats.org/drawingml/2006/main" noGrp="1"/>
          </p:cNvSpPr>
          <p:nvPr/>
        </p:nvSpPr>
        <p:spPr>
          <a:xfrm xmlns:a="http://schemas.openxmlformats.org/drawingml/2006/main">
            <a:off x="2333625" y="3048000"/>
            <a:ext cx="1143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7 cm</a:t>
            </a:r>
          </a:p>
        </p:txBody>
      </p:sp>
      <p:sp>
        <p:nvSpPr>
          <p:cNvPr id="12" name="text-37">
            <a:extLst xmlns:a="http://schemas.openxmlformats.org/drawingml/2006/main">
              <a:ext uri="{FF2B5EF4-FFF2-40B4-BE49-F238E27FC236}">
                <a16:creationId xmlns:a16="http://schemas.microsoft.com/office/drawing/2014/main" id="{F017AC04-091C-4C69-B23D-657FD1675D61}"/>
              </a:ext>
            </a:extLst>
          </p:cNvPr>
          <p:cNvSpPr>
            <a:spLocks xmlns:a="http://schemas.openxmlformats.org/drawingml/2006/main" noGrp="1"/>
          </p:cNvSpPr>
          <p:nvPr/>
        </p:nvSpPr>
        <p:spPr>
          <a:xfrm xmlns:a="http://schemas.openxmlformats.org/drawingml/2006/main">
            <a:off x="533400" y="4953000"/>
            <a:ext cx="5334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1">
                <a:solidFill>
                  <a:srgbClr val="15364D"/>
                </a:solidFill>
                <a:latin typeface="DejaVu Sans"/>
                <a:ea typeface="DejaVu Sans"/>
                <a:cs typeface="DejaVu Sans"/>
              </a:defRPr>
            </a:defPPr>
            <a:lvl1pPr>
              <a:defRPr sz="2325" b="1">
                <a:solidFill>
                  <a:srgbClr val="15364D"/>
                </a:solidFill>
                <a:latin typeface="DejaVu Sans"/>
                <a:ea typeface="DejaVu Sans"/>
                <a:cs typeface="DejaVu Sans"/>
              </a:defRPr>
            </a:lvl1pPr>
            <a:lvl2pPr>
              <a:defRPr sz="2325" b="1">
                <a:solidFill>
                  <a:srgbClr val="15364D"/>
                </a:solidFill>
                <a:latin typeface="DejaVu Sans"/>
                <a:ea typeface="DejaVu Sans"/>
                <a:cs typeface="DejaVu Sans"/>
              </a:defRPr>
            </a:lvl2pPr>
            <a:lvl3pPr>
              <a:defRPr sz="2325" b="1">
                <a:solidFill>
                  <a:srgbClr val="15364D"/>
                </a:solidFill>
                <a:latin typeface="DejaVu Sans"/>
                <a:ea typeface="DejaVu Sans"/>
                <a:cs typeface="DejaVu Sans"/>
              </a:defRPr>
            </a:lvl3pPr>
            <a:lvl4pPr>
              <a:defRPr sz="2325" b="1">
                <a:solidFill>
                  <a:srgbClr val="15364D"/>
                </a:solidFill>
                <a:latin typeface="DejaVu Sans"/>
                <a:ea typeface="DejaVu Sans"/>
                <a:cs typeface="DejaVu Sans"/>
              </a:defRPr>
            </a:lvl4pPr>
            <a:lvl5pPr>
              <a:defRPr sz="2325" b="1">
                <a:solidFill>
                  <a:srgbClr val="15364D"/>
                </a:solidFill>
                <a:latin typeface="DejaVu Sans"/>
                <a:ea typeface="DejaVu Sans"/>
                <a:cs typeface="DejaVu Sans"/>
              </a:defRPr>
            </a:lvl5pPr>
            <a:lvl6pPr>
              <a:defRPr sz="2325" b="1">
                <a:solidFill>
                  <a:srgbClr val="15364D"/>
                </a:solidFill>
                <a:latin typeface="DejaVu Sans"/>
                <a:ea typeface="DejaVu Sans"/>
                <a:cs typeface="DejaVu Sans"/>
              </a:defRPr>
            </a:lvl6pPr>
            <a:lvl7pPr>
              <a:defRPr sz="2325" b="1">
                <a:solidFill>
                  <a:srgbClr val="15364D"/>
                </a:solidFill>
                <a:latin typeface="DejaVu Sans"/>
                <a:ea typeface="DejaVu Sans"/>
                <a:cs typeface="DejaVu Sans"/>
              </a:defRPr>
            </a:lvl7pPr>
            <a:lvl8pPr>
              <a:defRPr sz="2325" b="1">
                <a:solidFill>
                  <a:srgbClr val="15364D"/>
                </a:solidFill>
                <a:latin typeface="DejaVu Sans"/>
                <a:ea typeface="DejaVu Sans"/>
                <a:cs typeface="DejaVu Sans"/>
              </a:defRPr>
            </a:lvl8pPr>
            <a:lvl9pPr>
              <a:defRPr sz="2325" b="1">
                <a:solidFill>
                  <a:srgbClr val="15364D"/>
                </a:solidFill>
                <a:latin typeface="DejaVu Sans"/>
                <a:ea typeface="DejaVu Sans"/>
                <a:cs typeface="DejaVu Sans"/>
              </a:defRPr>
            </a:lvl9pPr>
          </a:lstStyle>
          <a:p xmlns:a="http://schemas.openxmlformats.org/drawingml/2006/main">
            <a:pPr>
              <a:defRPr sz="2325" b="1">
                <a:solidFill>
                  <a:srgbClr val="15364D"/>
                </a:solidFill>
                <a:latin typeface="DejaVu Sans"/>
                <a:ea typeface="DejaVu Sans"/>
                <a:cs typeface="DejaVu Sans"/>
              </a:defRPr>
            </a:pPr>
            <a:r>
              <a:rPr sz="2325" b="1">
                <a:solidFill>
                  <a:srgbClr val="15364D"/>
                </a:solidFill>
                <a:latin typeface="DejaVu Sans"/>
                <a:ea typeface="DejaVu Sans"/>
                <a:cs typeface="DejaVu Sans"/>
              </a:rPr>
              <a:t>Triangle: A = ½bh</a:t>
            </a:r>
          </a:p>
        </p:txBody>
      </p:sp>
      <p:sp>
        <p:nvSpPr>
          <p:cNvPr id="13" name="text-38">
            <a:extLst xmlns:a="http://schemas.openxmlformats.org/drawingml/2006/main">
              <a:ext uri="{FF2B5EF4-FFF2-40B4-BE49-F238E27FC236}">
                <a16:creationId xmlns:a16="http://schemas.microsoft.com/office/drawing/2014/main" id="{6E442840-8082-4F88-96B0-608548889B0A}"/>
              </a:ext>
            </a:extLst>
          </p:cNvPr>
          <p:cNvSpPr>
            <a:spLocks xmlns:a="http://schemas.openxmlformats.org/drawingml/2006/main" noGrp="1"/>
          </p:cNvSpPr>
          <p:nvPr/>
        </p:nvSpPr>
        <p:spPr>
          <a:xfrm xmlns:a="http://schemas.openxmlformats.org/drawingml/2006/main">
            <a:off x="533400" y="5524500"/>
            <a:ext cx="5429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½ × 10 × 7 = 35 cm²</a:t>
            </a:r>
          </a:p>
        </p:txBody>
      </p:sp>
      <p:sp>
        <p:nvSpPr>
          <p:cNvPr id="14" name="math-diagram-39">
            <a:extLst xmlns:a="http://schemas.openxmlformats.org/drawingml/2006/main">
              <a:ext uri="{FF2B5EF4-FFF2-40B4-BE49-F238E27FC236}">
                <a16:creationId xmlns:a16="http://schemas.microsoft.com/office/drawing/2014/main" id="{F568FB2B-3C3B-46C6-A5D8-019B3EB28C00}"/>
              </a:ext>
            </a:extLst>
          </p:cNvPr>
          <p:cNvSpPr>
            <a:spLocks xmlns:a="http://schemas.openxmlformats.org/drawingml/2006/main" noGrp="1"/>
          </p:cNvSpPr>
          <p:nvPr/>
        </p:nvSpPr>
        <p:spPr>
          <a:xfrm xmlns:a="http://schemas.openxmlformats.org/drawingml/2006/main">
            <a:off x="7143750" y="2238375"/>
            <a:ext cx="4191000" cy="1857375"/>
          </a:xfrm>
          <a:custGeom xmlns:a="http://schemas.openxmlformats.org/drawingml/2006/main">
            <a:pathLst>
              <a:path w="4191000" h="1857375">
                <a:moveTo>
                  <a:pt x="0" y="1857375"/>
                </a:moveTo>
                <a:lnTo>
                  <a:pt x="3333750" y="1857375"/>
                </a:lnTo>
                <a:lnTo>
                  <a:pt x="4191000" y="0"/>
                </a:lnTo>
                <a:lnTo>
                  <a:pt x="857250" y="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15" name="math-diagram-40">
            <a:extLst xmlns:a="http://schemas.openxmlformats.org/drawingml/2006/main">
              <a:ext uri="{FF2B5EF4-FFF2-40B4-BE49-F238E27FC236}">
                <a16:creationId xmlns:a16="http://schemas.microsoft.com/office/drawing/2014/main" id="{2EDFC6B1-F617-48CE-AC49-D3954AB8ABC3}"/>
              </a:ext>
            </a:extLst>
          </p:cNvPr>
          <p:cNvSpPr>
            <a:spLocks xmlns:a="http://schemas.openxmlformats.org/drawingml/2006/main" noGrp="1"/>
          </p:cNvSpPr>
          <p:nvPr/>
        </p:nvSpPr>
        <p:spPr>
          <a:xfrm xmlns:a="http://schemas.openxmlformats.org/drawingml/2006/main">
            <a:off x="8001000" y="2238375"/>
            <a:ext cx="9525" cy="1857375"/>
          </a:xfrm>
          <a:custGeom xmlns:a="http://schemas.openxmlformats.org/drawingml/2006/main">
            <a:pathLst>
              <a:path w="9525" h="1857375">
                <a:moveTo>
                  <a:pt x="0" y="0"/>
                </a:moveTo>
                <a:lnTo>
                  <a:pt x="0" y="1857375"/>
                </a:lnTo>
              </a:path>
            </a:pathLst>
          </a:custGeom>
          <a:noFill xmlns:a="http://schemas.openxmlformats.org/drawingml/2006/main"/>
          <a:ln xmlns:a="http://schemas.openxmlformats.org/drawingml/2006/main" w="28575">
            <a:solidFill>
              <a:srgbClr val="087F8C"/>
            </a:solidFill>
            <a:prstDash val="solid"/>
          </a:ln>
        </p:spPr>
      </p:sp>
      <p:sp>
        <p:nvSpPr>
          <p:cNvPr id="16" name="text-41">
            <a:extLst xmlns:a="http://schemas.openxmlformats.org/drawingml/2006/main">
              <a:ext uri="{FF2B5EF4-FFF2-40B4-BE49-F238E27FC236}">
                <a16:creationId xmlns:a16="http://schemas.microsoft.com/office/drawing/2014/main" id="{54A5327F-CD67-4343-A8FA-A1271C3ACF2E}"/>
              </a:ext>
            </a:extLst>
          </p:cNvPr>
          <p:cNvSpPr>
            <a:spLocks xmlns:a="http://schemas.openxmlformats.org/drawingml/2006/main" noGrp="1"/>
          </p:cNvSpPr>
          <p:nvPr/>
        </p:nvSpPr>
        <p:spPr>
          <a:xfrm xmlns:a="http://schemas.openxmlformats.org/drawingml/2006/main">
            <a:off x="8763000" y="4238625"/>
            <a:ext cx="76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b</a:t>
            </a:r>
          </a:p>
        </p:txBody>
      </p:sp>
      <p:sp>
        <p:nvSpPr>
          <p:cNvPr id="17" name="text-42">
            <a:extLst xmlns:a="http://schemas.openxmlformats.org/drawingml/2006/main">
              <a:ext uri="{FF2B5EF4-FFF2-40B4-BE49-F238E27FC236}">
                <a16:creationId xmlns:a16="http://schemas.microsoft.com/office/drawing/2014/main" id="{FCBE38D7-7958-4E22-91CD-3C9A85A64299}"/>
              </a:ext>
            </a:extLst>
          </p:cNvPr>
          <p:cNvSpPr>
            <a:spLocks xmlns:a="http://schemas.openxmlformats.org/drawingml/2006/main" noGrp="1"/>
          </p:cNvSpPr>
          <p:nvPr/>
        </p:nvSpPr>
        <p:spPr>
          <a:xfrm xmlns:a="http://schemas.openxmlformats.org/drawingml/2006/main">
            <a:off x="8191500" y="3095625"/>
            <a:ext cx="76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h</a:t>
            </a:r>
          </a:p>
        </p:txBody>
      </p:sp>
      <p:sp>
        <p:nvSpPr>
          <p:cNvPr id="18" name="text-43">
            <a:extLst xmlns:a="http://schemas.openxmlformats.org/drawingml/2006/main">
              <a:ext uri="{FF2B5EF4-FFF2-40B4-BE49-F238E27FC236}">
                <a16:creationId xmlns:a16="http://schemas.microsoft.com/office/drawing/2014/main" id="{43A9CE50-0D27-4EA7-A090-33265AA938DB}"/>
              </a:ext>
            </a:extLst>
          </p:cNvPr>
          <p:cNvSpPr>
            <a:spLocks xmlns:a="http://schemas.openxmlformats.org/drawingml/2006/main" noGrp="1"/>
          </p:cNvSpPr>
          <p:nvPr/>
        </p:nvSpPr>
        <p:spPr>
          <a:xfrm xmlns:a="http://schemas.openxmlformats.org/drawingml/2006/main">
            <a:off x="6667500" y="4953000"/>
            <a:ext cx="5143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1">
                <a:solidFill>
                  <a:srgbClr val="15364D"/>
                </a:solidFill>
                <a:latin typeface="DejaVu Sans"/>
                <a:ea typeface="DejaVu Sans"/>
                <a:cs typeface="DejaVu Sans"/>
              </a:defRPr>
            </a:defPPr>
            <a:lvl1pPr>
              <a:defRPr sz="2325" b="1">
                <a:solidFill>
                  <a:srgbClr val="15364D"/>
                </a:solidFill>
                <a:latin typeface="DejaVu Sans"/>
                <a:ea typeface="DejaVu Sans"/>
                <a:cs typeface="DejaVu Sans"/>
              </a:defRPr>
            </a:lvl1pPr>
            <a:lvl2pPr>
              <a:defRPr sz="2325" b="1">
                <a:solidFill>
                  <a:srgbClr val="15364D"/>
                </a:solidFill>
                <a:latin typeface="DejaVu Sans"/>
                <a:ea typeface="DejaVu Sans"/>
                <a:cs typeface="DejaVu Sans"/>
              </a:defRPr>
            </a:lvl2pPr>
            <a:lvl3pPr>
              <a:defRPr sz="2325" b="1">
                <a:solidFill>
                  <a:srgbClr val="15364D"/>
                </a:solidFill>
                <a:latin typeface="DejaVu Sans"/>
                <a:ea typeface="DejaVu Sans"/>
                <a:cs typeface="DejaVu Sans"/>
              </a:defRPr>
            </a:lvl3pPr>
            <a:lvl4pPr>
              <a:defRPr sz="2325" b="1">
                <a:solidFill>
                  <a:srgbClr val="15364D"/>
                </a:solidFill>
                <a:latin typeface="DejaVu Sans"/>
                <a:ea typeface="DejaVu Sans"/>
                <a:cs typeface="DejaVu Sans"/>
              </a:defRPr>
            </a:lvl4pPr>
            <a:lvl5pPr>
              <a:defRPr sz="2325" b="1">
                <a:solidFill>
                  <a:srgbClr val="15364D"/>
                </a:solidFill>
                <a:latin typeface="DejaVu Sans"/>
                <a:ea typeface="DejaVu Sans"/>
                <a:cs typeface="DejaVu Sans"/>
              </a:defRPr>
            </a:lvl5pPr>
            <a:lvl6pPr>
              <a:defRPr sz="2325" b="1">
                <a:solidFill>
                  <a:srgbClr val="15364D"/>
                </a:solidFill>
                <a:latin typeface="DejaVu Sans"/>
                <a:ea typeface="DejaVu Sans"/>
                <a:cs typeface="DejaVu Sans"/>
              </a:defRPr>
            </a:lvl6pPr>
            <a:lvl7pPr>
              <a:defRPr sz="2325" b="1">
                <a:solidFill>
                  <a:srgbClr val="15364D"/>
                </a:solidFill>
                <a:latin typeface="DejaVu Sans"/>
                <a:ea typeface="DejaVu Sans"/>
                <a:cs typeface="DejaVu Sans"/>
              </a:defRPr>
            </a:lvl7pPr>
            <a:lvl8pPr>
              <a:defRPr sz="2325" b="1">
                <a:solidFill>
                  <a:srgbClr val="15364D"/>
                </a:solidFill>
                <a:latin typeface="DejaVu Sans"/>
                <a:ea typeface="DejaVu Sans"/>
                <a:cs typeface="DejaVu Sans"/>
              </a:defRPr>
            </a:lvl8pPr>
            <a:lvl9pPr>
              <a:defRPr sz="2325" b="1">
                <a:solidFill>
                  <a:srgbClr val="15364D"/>
                </a:solidFill>
                <a:latin typeface="DejaVu Sans"/>
                <a:ea typeface="DejaVu Sans"/>
                <a:cs typeface="DejaVu Sans"/>
              </a:defRPr>
            </a:lvl9pPr>
          </a:lstStyle>
          <a:p xmlns:a="http://schemas.openxmlformats.org/drawingml/2006/main">
            <a:pPr>
              <a:defRPr sz="2325" b="1">
                <a:solidFill>
                  <a:srgbClr val="15364D"/>
                </a:solidFill>
                <a:latin typeface="DejaVu Sans"/>
                <a:ea typeface="DejaVu Sans"/>
                <a:cs typeface="DejaVu Sans"/>
              </a:defRPr>
            </a:pPr>
            <a:r>
              <a:rPr sz="2325" b="1">
                <a:solidFill>
                  <a:srgbClr val="15364D"/>
                </a:solidFill>
                <a:latin typeface="DejaVu Sans"/>
                <a:ea typeface="DejaVu Sans"/>
                <a:cs typeface="DejaVu Sans"/>
              </a:rPr>
              <a:t>Parallelogram: A = bh</a:t>
            </a:r>
          </a:p>
        </p:txBody>
      </p:sp>
      <p:sp>
        <p:nvSpPr>
          <p:cNvPr id="19" name="text-44">
            <a:extLst xmlns:a="http://schemas.openxmlformats.org/drawingml/2006/main">
              <a:ext uri="{FF2B5EF4-FFF2-40B4-BE49-F238E27FC236}">
                <a16:creationId xmlns:a16="http://schemas.microsoft.com/office/drawing/2014/main" id="{CA948000-E19A-4739-9E2E-E144EAF72F10}"/>
              </a:ext>
            </a:extLst>
          </p:cNvPr>
          <p:cNvSpPr>
            <a:spLocks xmlns:a="http://schemas.openxmlformats.org/drawingml/2006/main" noGrp="1"/>
          </p:cNvSpPr>
          <p:nvPr/>
        </p:nvSpPr>
        <p:spPr>
          <a:xfrm xmlns:a="http://schemas.openxmlformats.org/drawingml/2006/main">
            <a:off x="6667500" y="5524500"/>
            <a:ext cx="5143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Perimeter uses all four sides.</a:t>
            </a:r>
          </a:p>
        </p:txBody>
      </p:sp>
    </p:spTree>
    <p:extLst>
      <p:ext uri="{BB962C8B-B14F-4D97-AF65-F5344CB8AC3E}">
        <p14:creationId xmlns:p14="http://schemas.microsoft.com/office/powerpoint/2010/main" val="181164302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5">
            <a:extLst xmlns:a="http://schemas.openxmlformats.org/drawingml/2006/main">
              <a:ext uri="{FF2B5EF4-FFF2-40B4-BE49-F238E27FC236}">
                <a16:creationId xmlns:a16="http://schemas.microsoft.com/office/drawing/2014/main" id="{B630B7E5-AA5F-44B1-91EC-67E024C6EB7F}"/>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061979AC-6331-4CAF-8E1C-DA6CD3DA4ECB}"/>
              </a:ext>
            </a:extLst>
          </p:cNvPr>
          <p:cNvPicPr>
            <a:picLocks xmlns:a="http://schemas.openxmlformats.org/drawingml/2006/main" noChangeAspect="1"/>
          </p:cNvPicPr>
          <p:nvPr/>
        </p:nvPicPr>
        <p:blipFill>
          <a:blip xmlns:r="http://schemas.openxmlformats.org/officeDocument/2006/relationships" xmlns:a="http://schemas.openxmlformats.org/drawingml/2006/main" r:embed="Rb17684edc03d488d"/>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46">
            <a:extLst xmlns:a="http://schemas.openxmlformats.org/drawingml/2006/main">
              <a:ext uri="{FF2B5EF4-FFF2-40B4-BE49-F238E27FC236}">
                <a16:creationId xmlns:a16="http://schemas.microsoft.com/office/drawing/2014/main" id="{39EA452F-519D-43B0-88D7-EFF64CD1ACB4}"/>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Trapeziums</a:t>
            </a:r>
          </a:p>
        </p:txBody>
      </p:sp>
      <p:sp>
        <p:nvSpPr>
          <p:cNvPr id="4" name="text-47">
            <a:extLst xmlns:a="http://schemas.openxmlformats.org/drawingml/2006/main">
              <a:ext uri="{FF2B5EF4-FFF2-40B4-BE49-F238E27FC236}">
                <a16:creationId xmlns:a16="http://schemas.microsoft.com/office/drawing/2014/main" id="{C61308FD-A2CE-4F17-B0EE-C908F77EF481}"/>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48">
            <a:extLst xmlns:a="http://schemas.openxmlformats.org/drawingml/2006/main">
              <a:ext uri="{FF2B5EF4-FFF2-40B4-BE49-F238E27FC236}">
                <a16:creationId xmlns:a16="http://schemas.microsoft.com/office/drawing/2014/main" id="{2E062C43-94BB-48FB-B87E-BB50FF4B8141}"/>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5</a:t>
            </a:r>
          </a:p>
        </p:txBody>
      </p:sp>
      <p:sp>
        <p:nvSpPr>
          <p:cNvPr id="6" name="math-diagram-49">
            <a:extLst xmlns:a="http://schemas.openxmlformats.org/drawingml/2006/main">
              <a:ext uri="{FF2B5EF4-FFF2-40B4-BE49-F238E27FC236}">
                <a16:creationId xmlns:a16="http://schemas.microsoft.com/office/drawing/2014/main" id="{D21292C6-7F01-4992-8B02-42AF3B1BBCA9}"/>
              </a:ext>
            </a:extLst>
          </p:cNvPr>
          <p:cNvSpPr>
            <a:spLocks xmlns:a="http://schemas.openxmlformats.org/drawingml/2006/main" noGrp="1"/>
          </p:cNvSpPr>
          <p:nvPr/>
        </p:nvSpPr>
        <p:spPr>
          <a:xfrm xmlns:a="http://schemas.openxmlformats.org/drawingml/2006/main">
            <a:off x="7620000" y="2476500"/>
            <a:ext cx="3429000" cy="1809750"/>
          </a:xfrm>
          <a:custGeom xmlns:a="http://schemas.openxmlformats.org/drawingml/2006/main">
            <a:pathLst>
              <a:path w="3429000" h="1809750">
                <a:moveTo>
                  <a:pt x="0" y="1809750"/>
                </a:moveTo>
                <a:lnTo>
                  <a:pt x="3429000" y="1809750"/>
                </a:lnTo>
                <a:lnTo>
                  <a:pt x="2571750" y="0"/>
                </a:lnTo>
                <a:lnTo>
                  <a:pt x="857250" y="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text-50">
            <a:extLst xmlns:a="http://schemas.openxmlformats.org/drawingml/2006/main">
              <a:ext uri="{FF2B5EF4-FFF2-40B4-BE49-F238E27FC236}">
                <a16:creationId xmlns:a16="http://schemas.microsoft.com/office/drawing/2014/main" id="{86992A7E-8FB2-424C-8756-E72B5B26B511}"/>
              </a:ext>
            </a:extLst>
          </p:cNvPr>
          <p:cNvSpPr>
            <a:spLocks xmlns:a="http://schemas.openxmlformats.org/drawingml/2006/main" noGrp="1"/>
          </p:cNvSpPr>
          <p:nvPr/>
        </p:nvSpPr>
        <p:spPr>
          <a:xfrm xmlns:a="http://schemas.openxmlformats.org/drawingml/2006/main">
            <a:off x="8953500" y="2028825"/>
            <a:ext cx="142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8 cm</a:t>
            </a:r>
          </a:p>
        </p:txBody>
      </p:sp>
      <p:sp>
        <p:nvSpPr>
          <p:cNvPr id="8" name="text-51">
            <a:extLst xmlns:a="http://schemas.openxmlformats.org/drawingml/2006/main">
              <a:ext uri="{FF2B5EF4-FFF2-40B4-BE49-F238E27FC236}">
                <a16:creationId xmlns:a16="http://schemas.microsoft.com/office/drawing/2014/main" id="{AA144E17-A214-4AF1-9F34-FC997B02F758}"/>
              </a:ext>
            </a:extLst>
          </p:cNvPr>
          <p:cNvSpPr>
            <a:spLocks xmlns:a="http://schemas.openxmlformats.org/drawingml/2006/main" noGrp="1"/>
          </p:cNvSpPr>
          <p:nvPr/>
        </p:nvSpPr>
        <p:spPr>
          <a:xfrm xmlns:a="http://schemas.openxmlformats.org/drawingml/2006/main">
            <a:off x="8858250" y="4429125"/>
            <a:ext cx="152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14 cm</a:t>
            </a:r>
          </a:p>
        </p:txBody>
      </p:sp>
      <p:sp>
        <p:nvSpPr>
          <p:cNvPr id="9" name="math-diagram-52">
            <a:extLst xmlns:a="http://schemas.openxmlformats.org/drawingml/2006/main">
              <a:ext uri="{FF2B5EF4-FFF2-40B4-BE49-F238E27FC236}">
                <a16:creationId xmlns:a16="http://schemas.microsoft.com/office/drawing/2014/main" id="{E63BC362-D5B0-4900-BA3D-A7CCA140716B}"/>
              </a:ext>
            </a:extLst>
          </p:cNvPr>
          <p:cNvSpPr>
            <a:spLocks xmlns:a="http://schemas.openxmlformats.org/drawingml/2006/main" noGrp="1"/>
          </p:cNvSpPr>
          <p:nvPr/>
        </p:nvSpPr>
        <p:spPr>
          <a:xfrm xmlns:a="http://schemas.openxmlformats.org/drawingml/2006/main">
            <a:off x="8477250" y="2476500"/>
            <a:ext cx="9525" cy="1809750"/>
          </a:xfrm>
          <a:custGeom xmlns:a="http://schemas.openxmlformats.org/drawingml/2006/main">
            <a:pathLst>
              <a:path w="9525" h="1809750">
                <a:moveTo>
                  <a:pt x="0" y="0"/>
                </a:moveTo>
                <a:lnTo>
                  <a:pt x="0" y="1809750"/>
                </a:lnTo>
              </a:path>
            </a:pathLst>
          </a:custGeom>
          <a:noFill xmlns:a="http://schemas.openxmlformats.org/drawingml/2006/main"/>
          <a:ln xmlns:a="http://schemas.openxmlformats.org/drawingml/2006/main" w="28575">
            <a:solidFill>
              <a:srgbClr val="087F8C"/>
            </a:solidFill>
            <a:prstDash val="solid"/>
          </a:ln>
        </p:spPr>
      </p:sp>
      <p:sp>
        <p:nvSpPr>
          <p:cNvPr id="10" name="text-53">
            <a:extLst xmlns:a="http://schemas.openxmlformats.org/drawingml/2006/main">
              <a:ext uri="{FF2B5EF4-FFF2-40B4-BE49-F238E27FC236}">
                <a16:creationId xmlns:a16="http://schemas.microsoft.com/office/drawing/2014/main" id="{0F856CD1-7651-4754-95E7-D7E0F3762FBD}"/>
              </a:ext>
            </a:extLst>
          </p:cNvPr>
          <p:cNvSpPr>
            <a:spLocks xmlns:a="http://schemas.openxmlformats.org/drawingml/2006/main" noGrp="1"/>
          </p:cNvSpPr>
          <p:nvPr/>
        </p:nvSpPr>
        <p:spPr>
          <a:xfrm xmlns:a="http://schemas.openxmlformats.org/drawingml/2006/main">
            <a:off x="8620125" y="3286125"/>
            <a:ext cx="1238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5 cm</a:t>
            </a:r>
          </a:p>
        </p:txBody>
      </p:sp>
      <p:sp>
        <p:nvSpPr>
          <p:cNvPr id="11" name="text-54">
            <a:extLst xmlns:a="http://schemas.openxmlformats.org/drawingml/2006/main">
              <a:ext uri="{FF2B5EF4-FFF2-40B4-BE49-F238E27FC236}">
                <a16:creationId xmlns:a16="http://schemas.microsoft.com/office/drawing/2014/main" id="{9D140ABE-1476-49EE-99EF-C36220BFD241}"/>
              </a:ext>
            </a:extLst>
          </p:cNvPr>
          <p:cNvSpPr>
            <a:spLocks xmlns:a="http://schemas.openxmlformats.org/drawingml/2006/main" noGrp="1"/>
          </p:cNvSpPr>
          <p:nvPr/>
        </p:nvSpPr>
        <p:spPr>
          <a:xfrm xmlns:a="http://schemas.openxmlformats.org/drawingml/2006/main">
            <a:off x="533400" y="1952625"/>
            <a:ext cx="6667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A = ½(a + b)h</a:t>
            </a:r>
          </a:p>
        </p:txBody>
      </p:sp>
      <p:sp>
        <p:nvSpPr>
          <p:cNvPr id="12" name="text-55">
            <a:extLst xmlns:a="http://schemas.openxmlformats.org/drawingml/2006/main">
              <a:ext uri="{FF2B5EF4-FFF2-40B4-BE49-F238E27FC236}">
                <a16:creationId xmlns:a16="http://schemas.microsoft.com/office/drawing/2014/main" id="{CD56FCF3-BD93-45BB-842E-5AB77666554F}"/>
              </a:ext>
            </a:extLst>
          </p:cNvPr>
          <p:cNvSpPr>
            <a:spLocks xmlns:a="http://schemas.openxmlformats.org/drawingml/2006/main" noGrp="1"/>
          </p:cNvSpPr>
          <p:nvPr/>
        </p:nvSpPr>
        <p:spPr>
          <a:xfrm xmlns:a="http://schemas.openxmlformats.org/drawingml/2006/main">
            <a:off x="533400" y="2667000"/>
            <a:ext cx="6667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A = ½(8 + 14) × 5 = 55 cm²</a:t>
            </a:r>
          </a:p>
        </p:txBody>
      </p:sp>
      <p:sp>
        <p:nvSpPr>
          <p:cNvPr id="13" name="text-56">
            <a:extLst xmlns:a="http://schemas.openxmlformats.org/drawingml/2006/main">
              <a:ext uri="{FF2B5EF4-FFF2-40B4-BE49-F238E27FC236}">
                <a16:creationId xmlns:a16="http://schemas.microsoft.com/office/drawing/2014/main" id="{9C26BAE0-9B29-415B-BFEA-527C824ACCBB}"/>
              </a:ext>
            </a:extLst>
          </p:cNvPr>
          <p:cNvSpPr>
            <a:spLocks xmlns:a="http://schemas.openxmlformats.org/drawingml/2006/main" noGrp="1"/>
          </p:cNvSpPr>
          <p:nvPr/>
        </p:nvSpPr>
        <p:spPr>
          <a:xfrm xmlns:a="http://schemas.openxmlformats.org/drawingml/2006/main">
            <a:off x="533400" y="3381375"/>
            <a:ext cx="6667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Reverse example:</a:t>
            </a:r>
          </a:p>
        </p:txBody>
      </p:sp>
      <p:sp>
        <p:nvSpPr>
          <p:cNvPr id="14" name="text-57">
            <a:extLst xmlns:a="http://schemas.openxmlformats.org/drawingml/2006/main">
              <a:ext uri="{FF2B5EF4-FFF2-40B4-BE49-F238E27FC236}">
                <a16:creationId xmlns:a16="http://schemas.microsoft.com/office/drawing/2014/main" id="{D8C306B7-2431-41C1-B0BF-44BB9A6C2310}"/>
              </a:ext>
            </a:extLst>
          </p:cNvPr>
          <p:cNvSpPr>
            <a:spLocks xmlns:a="http://schemas.openxmlformats.org/drawingml/2006/main" noGrp="1"/>
          </p:cNvSpPr>
          <p:nvPr/>
        </p:nvSpPr>
        <p:spPr>
          <a:xfrm xmlns:a="http://schemas.openxmlformats.org/drawingml/2006/main">
            <a:off x="533400" y="4095750"/>
            <a:ext cx="6667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84 = ½(9 + 15)h</a:t>
            </a:r>
          </a:p>
        </p:txBody>
      </p:sp>
      <p:sp>
        <p:nvSpPr>
          <p:cNvPr id="15" name="text-58">
            <a:extLst xmlns:a="http://schemas.openxmlformats.org/drawingml/2006/main">
              <a:ext uri="{FF2B5EF4-FFF2-40B4-BE49-F238E27FC236}">
                <a16:creationId xmlns:a16="http://schemas.microsoft.com/office/drawing/2014/main" id="{31589198-B8B8-48EF-8506-D90451785469}"/>
              </a:ext>
            </a:extLst>
          </p:cNvPr>
          <p:cNvSpPr>
            <a:spLocks xmlns:a="http://schemas.openxmlformats.org/drawingml/2006/main" noGrp="1"/>
          </p:cNvSpPr>
          <p:nvPr/>
        </p:nvSpPr>
        <p:spPr>
          <a:xfrm xmlns:a="http://schemas.openxmlformats.org/drawingml/2006/main">
            <a:off x="533400" y="4810125"/>
            <a:ext cx="6667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84 = 12h, so h = 7 cm</a:t>
            </a:r>
          </a:p>
        </p:txBody>
      </p:sp>
    </p:spTree>
    <p:extLst>
      <p:ext uri="{BB962C8B-B14F-4D97-AF65-F5344CB8AC3E}">
        <p14:creationId xmlns:p14="http://schemas.microsoft.com/office/powerpoint/2010/main" val="124860202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59">
            <a:extLst xmlns:a="http://schemas.openxmlformats.org/drawingml/2006/main">
              <a:ext uri="{FF2B5EF4-FFF2-40B4-BE49-F238E27FC236}">
                <a16:creationId xmlns:a16="http://schemas.microsoft.com/office/drawing/2014/main" id="{2D927E8C-D3D8-45BB-BA37-49E83DD56720}"/>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4933BBE3-C56D-41E3-9F99-47498B093FA5}"/>
              </a:ext>
            </a:extLst>
          </p:cNvPr>
          <p:cNvPicPr>
            <a:picLocks xmlns:a="http://schemas.openxmlformats.org/drawingml/2006/main" noChangeAspect="1"/>
          </p:cNvPicPr>
          <p:nvPr/>
        </p:nvPicPr>
        <p:blipFill>
          <a:blip xmlns:r="http://schemas.openxmlformats.org/officeDocument/2006/relationships" xmlns:a="http://schemas.openxmlformats.org/drawingml/2006/main" r:embed="R43bdca03c4ea4eaf"/>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60">
            <a:extLst xmlns:a="http://schemas.openxmlformats.org/drawingml/2006/main">
              <a:ext uri="{FF2B5EF4-FFF2-40B4-BE49-F238E27FC236}">
                <a16:creationId xmlns:a16="http://schemas.microsoft.com/office/drawing/2014/main" id="{34A25B69-6FBF-4070-B471-22B866A13525}"/>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Compound shapes</a:t>
            </a:r>
          </a:p>
        </p:txBody>
      </p:sp>
      <p:sp>
        <p:nvSpPr>
          <p:cNvPr id="4" name="text-61">
            <a:extLst xmlns:a="http://schemas.openxmlformats.org/drawingml/2006/main">
              <a:ext uri="{FF2B5EF4-FFF2-40B4-BE49-F238E27FC236}">
                <a16:creationId xmlns:a16="http://schemas.microsoft.com/office/drawing/2014/main" id="{4A37D14A-088F-4E35-9F9F-E20A4EDCE17F}"/>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62">
            <a:extLst xmlns:a="http://schemas.openxmlformats.org/drawingml/2006/main">
              <a:ext uri="{FF2B5EF4-FFF2-40B4-BE49-F238E27FC236}">
                <a16:creationId xmlns:a16="http://schemas.microsoft.com/office/drawing/2014/main" id="{5CF28864-18A8-43E0-8A65-42A3DA72B12E}"/>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6</a:t>
            </a:r>
          </a:p>
        </p:txBody>
      </p:sp>
      <p:sp>
        <p:nvSpPr>
          <p:cNvPr id="6" name="math-diagram-63">
            <a:extLst xmlns:a="http://schemas.openxmlformats.org/drawingml/2006/main">
              <a:ext uri="{FF2B5EF4-FFF2-40B4-BE49-F238E27FC236}">
                <a16:creationId xmlns:a16="http://schemas.microsoft.com/office/drawing/2014/main" id="{CF049AB9-5AD2-4B3A-B782-727047A4E67F}"/>
              </a:ext>
            </a:extLst>
          </p:cNvPr>
          <p:cNvSpPr>
            <a:spLocks xmlns:a="http://schemas.openxmlformats.org/drawingml/2006/main" noGrp="1"/>
          </p:cNvSpPr>
          <p:nvPr/>
        </p:nvSpPr>
        <p:spPr>
          <a:xfrm xmlns:a="http://schemas.openxmlformats.org/drawingml/2006/main">
            <a:off x="7620000" y="2381250"/>
            <a:ext cx="3429000" cy="2571750"/>
          </a:xfrm>
          <a:custGeom xmlns:a="http://schemas.openxmlformats.org/drawingml/2006/main">
            <a:pathLst>
              <a:path w="3429000" h="2571750">
                <a:moveTo>
                  <a:pt x="0" y="0"/>
                </a:moveTo>
                <a:lnTo>
                  <a:pt x="2000250" y="0"/>
                </a:lnTo>
                <a:lnTo>
                  <a:pt x="2000250" y="1428750"/>
                </a:lnTo>
                <a:lnTo>
                  <a:pt x="3429000" y="1428750"/>
                </a:lnTo>
                <a:lnTo>
                  <a:pt x="3429000" y="2571750"/>
                </a:lnTo>
                <a:lnTo>
                  <a:pt x="0" y="257175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text-64">
            <a:extLst xmlns:a="http://schemas.openxmlformats.org/drawingml/2006/main">
              <a:ext uri="{FF2B5EF4-FFF2-40B4-BE49-F238E27FC236}">
                <a16:creationId xmlns:a16="http://schemas.microsoft.com/office/drawing/2014/main" id="{46025D52-52B1-410A-ADDC-B85DDEC82483}"/>
              </a:ext>
            </a:extLst>
          </p:cNvPr>
          <p:cNvSpPr>
            <a:spLocks xmlns:a="http://schemas.openxmlformats.org/drawingml/2006/main" noGrp="1"/>
          </p:cNvSpPr>
          <p:nvPr/>
        </p:nvSpPr>
        <p:spPr>
          <a:xfrm xmlns:a="http://schemas.openxmlformats.org/drawingml/2006/main">
            <a:off x="8239125" y="1952625"/>
            <a:ext cx="133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7 cm</a:t>
            </a:r>
          </a:p>
        </p:txBody>
      </p:sp>
      <p:sp>
        <p:nvSpPr>
          <p:cNvPr id="8" name="text-65">
            <a:extLst xmlns:a="http://schemas.openxmlformats.org/drawingml/2006/main">
              <a:ext uri="{FF2B5EF4-FFF2-40B4-BE49-F238E27FC236}">
                <a16:creationId xmlns:a16="http://schemas.microsoft.com/office/drawing/2014/main" id="{536AFEA2-F5EE-423B-8A17-EB85DD345A2D}"/>
              </a:ext>
            </a:extLst>
          </p:cNvPr>
          <p:cNvSpPr>
            <a:spLocks xmlns:a="http://schemas.openxmlformats.org/drawingml/2006/main" noGrp="1"/>
          </p:cNvSpPr>
          <p:nvPr/>
        </p:nvSpPr>
        <p:spPr>
          <a:xfrm xmlns:a="http://schemas.openxmlformats.org/drawingml/2006/main">
            <a:off x="8810625" y="5143500"/>
            <a:ext cx="142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12 cm</a:t>
            </a:r>
          </a:p>
        </p:txBody>
      </p:sp>
      <p:sp>
        <p:nvSpPr>
          <p:cNvPr id="9" name="text-66">
            <a:extLst xmlns:a="http://schemas.openxmlformats.org/drawingml/2006/main">
              <a:ext uri="{FF2B5EF4-FFF2-40B4-BE49-F238E27FC236}">
                <a16:creationId xmlns:a16="http://schemas.microsoft.com/office/drawing/2014/main" id="{E59735D6-20C3-4C56-9D93-CE6B0465C100}"/>
              </a:ext>
            </a:extLst>
          </p:cNvPr>
          <p:cNvSpPr>
            <a:spLocks xmlns:a="http://schemas.openxmlformats.org/drawingml/2006/main" noGrp="1"/>
          </p:cNvSpPr>
          <p:nvPr/>
        </p:nvSpPr>
        <p:spPr>
          <a:xfrm xmlns:a="http://schemas.openxmlformats.org/drawingml/2006/main">
            <a:off x="6667500" y="3476625"/>
            <a:ext cx="904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9 cm</a:t>
            </a:r>
          </a:p>
        </p:txBody>
      </p:sp>
      <p:sp>
        <p:nvSpPr>
          <p:cNvPr id="10" name="text-67">
            <a:extLst xmlns:a="http://schemas.openxmlformats.org/drawingml/2006/main">
              <a:ext uri="{FF2B5EF4-FFF2-40B4-BE49-F238E27FC236}">
                <a16:creationId xmlns:a16="http://schemas.microsoft.com/office/drawing/2014/main" id="{BBA36C43-0FF8-4D18-92B2-7927C7FC6B50}"/>
              </a:ext>
            </a:extLst>
          </p:cNvPr>
          <p:cNvSpPr>
            <a:spLocks xmlns:a="http://schemas.openxmlformats.org/drawingml/2006/main" noGrp="1"/>
          </p:cNvSpPr>
          <p:nvPr/>
        </p:nvSpPr>
        <p:spPr>
          <a:xfrm xmlns:a="http://schemas.openxmlformats.org/drawingml/2006/main">
            <a:off x="11144250" y="4238625"/>
            <a:ext cx="904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4 cm</a:t>
            </a:r>
          </a:p>
        </p:txBody>
      </p:sp>
      <p:sp>
        <p:nvSpPr>
          <p:cNvPr id="11" name="text-68">
            <a:extLst xmlns:a="http://schemas.openxmlformats.org/drawingml/2006/main">
              <a:ext uri="{FF2B5EF4-FFF2-40B4-BE49-F238E27FC236}">
                <a16:creationId xmlns:a16="http://schemas.microsoft.com/office/drawing/2014/main" id="{26F8D005-16D2-4470-B89A-0F589E232CAE}"/>
              </a:ext>
            </a:extLst>
          </p:cNvPr>
          <p:cNvSpPr>
            <a:spLocks xmlns:a="http://schemas.openxmlformats.org/drawingml/2006/main" noGrp="1"/>
          </p:cNvSpPr>
          <p:nvPr/>
        </p:nvSpPr>
        <p:spPr>
          <a:xfrm xmlns:a="http://schemas.openxmlformats.org/drawingml/2006/main">
            <a:off x="533400" y="2047875"/>
            <a:ext cx="6191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Missing edges: 12 − 7 = 5 cm</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and 9 − 4 = 5 cm.</a:t>
            </a:r>
          </a:p>
        </p:txBody>
      </p:sp>
      <p:sp>
        <p:nvSpPr>
          <p:cNvPr id="12" name="text-69">
            <a:extLst xmlns:a="http://schemas.openxmlformats.org/drawingml/2006/main">
              <a:ext uri="{FF2B5EF4-FFF2-40B4-BE49-F238E27FC236}">
                <a16:creationId xmlns:a16="http://schemas.microsoft.com/office/drawing/2014/main" id="{87B20536-2478-4A46-AEC4-A5D995CCAD41}"/>
              </a:ext>
            </a:extLst>
          </p:cNvPr>
          <p:cNvSpPr>
            <a:spLocks xmlns:a="http://schemas.openxmlformats.org/drawingml/2006/main" noGrp="1"/>
          </p:cNvSpPr>
          <p:nvPr/>
        </p:nvSpPr>
        <p:spPr>
          <a:xfrm xmlns:a="http://schemas.openxmlformats.org/drawingml/2006/main">
            <a:off x="533400" y="3267075"/>
            <a:ext cx="6191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Area = 12 × 9 − 5 × 5</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83 cm²</a:t>
            </a:r>
          </a:p>
        </p:txBody>
      </p:sp>
      <p:sp>
        <p:nvSpPr>
          <p:cNvPr id="13" name="text-70">
            <a:extLst xmlns:a="http://schemas.openxmlformats.org/drawingml/2006/main">
              <a:ext uri="{FF2B5EF4-FFF2-40B4-BE49-F238E27FC236}">
                <a16:creationId xmlns:a16="http://schemas.microsoft.com/office/drawing/2014/main" id="{3B1F4D5B-7772-4224-9B8C-A22EFB2899A3}"/>
              </a:ext>
            </a:extLst>
          </p:cNvPr>
          <p:cNvSpPr>
            <a:spLocks xmlns:a="http://schemas.openxmlformats.org/drawingml/2006/main" noGrp="1"/>
          </p:cNvSpPr>
          <p:nvPr/>
        </p:nvSpPr>
        <p:spPr>
          <a:xfrm xmlns:a="http://schemas.openxmlformats.org/drawingml/2006/main">
            <a:off x="533400" y="4486275"/>
            <a:ext cx="6191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Perimeter = 12 + 4 + 5 + 5 + 7 + 9</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42 cm</a:t>
            </a:r>
          </a:p>
        </p:txBody>
      </p:sp>
    </p:spTree>
    <p:extLst>
      <p:ext uri="{BB962C8B-B14F-4D97-AF65-F5344CB8AC3E}">
        <p14:creationId xmlns:p14="http://schemas.microsoft.com/office/powerpoint/2010/main" val="197138346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71">
            <a:extLst xmlns:a="http://schemas.openxmlformats.org/drawingml/2006/main">
              <a:ext uri="{FF2B5EF4-FFF2-40B4-BE49-F238E27FC236}">
                <a16:creationId xmlns:a16="http://schemas.microsoft.com/office/drawing/2014/main" id="{CFAFD94C-0C0C-4BF6-B8D0-22144217722E}"/>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BE80AFD6-6A06-412D-9C86-86162EE3BBE6}"/>
              </a:ext>
            </a:extLst>
          </p:cNvPr>
          <p:cNvPicPr>
            <a:picLocks xmlns:a="http://schemas.openxmlformats.org/drawingml/2006/main" noChangeAspect="1"/>
          </p:cNvPicPr>
          <p:nvPr/>
        </p:nvPicPr>
        <p:blipFill>
          <a:blip xmlns:r="http://schemas.openxmlformats.org/officeDocument/2006/relationships" xmlns:a="http://schemas.openxmlformats.org/drawingml/2006/main" r:embed="R5059bfde7023440d"/>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72">
            <a:extLst xmlns:a="http://schemas.openxmlformats.org/drawingml/2006/main">
              <a:ext uri="{FF2B5EF4-FFF2-40B4-BE49-F238E27FC236}">
                <a16:creationId xmlns:a16="http://schemas.microsoft.com/office/drawing/2014/main" id="{300ADF0C-4FB6-41A1-B7D1-63FE40054D57}"/>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Circles</a:t>
            </a:r>
          </a:p>
        </p:txBody>
      </p:sp>
      <p:sp>
        <p:nvSpPr>
          <p:cNvPr id="4" name="text-73">
            <a:extLst xmlns:a="http://schemas.openxmlformats.org/drawingml/2006/main">
              <a:ext uri="{FF2B5EF4-FFF2-40B4-BE49-F238E27FC236}">
                <a16:creationId xmlns:a16="http://schemas.microsoft.com/office/drawing/2014/main" id="{0E961CAA-7F29-4069-954E-3222E2725E30}"/>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74">
            <a:extLst xmlns:a="http://schemas.openxmlformats.org/drawingml/2006/main">
              <a:ext uri="{FF2B5EF4-FFF2-40B4-BE49-F238E27FC236}">
                <a16:creationId xmlns:a16="http://schemas.microsoft.com/office/drawing/2014/main" id="{74EE8A6D-4C3F-4519-B9DC-E374E4368C66}"/>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7</a:t>
            </a:r>
          </a:p>
        </p:txBody>
      </p:sp>
      <p:sp>
        <p:nvSpPr>
          <p:cNvPr id="6" name="diagram-75">
            <a:extLst xmlns:a="http://schemas.openxmlformats.org/drawingml/2006/main">
              <a:ext uri="{FF2B5EF4-FFF2-40B4-BE49-F238E27FC236}">
                <a16:creationId xmlns:a16="http://schemas.microsoft.com/office/drawing/2014/main" id="{C8D38DA4-7E6B-4D4D-A529-0B58DF8CB58F}"/>
              </a:ext>
            </a:extLst>
          </p:cNvPr>
          <p:cNvSpPr>
            <a:spLocks xmlns:a="http://schemas.openxmlformats.org/drawingml/2006/main" noGrp="1"/>
          </p:cNvSpPr>
          <p:nvPr/>
        </p:nvSpPr>
        <p:spPr>
          <a:xfrm xmlns:a="http://schemas.openxmlformats.org/drawingml/2006/main">
            <a:off x="7715250" y="2333625"/>
            <a:ext cx="2857500" cy="2857500"/>
          </a:xfrm>
          <a:prstGeom xmlns:a="http://schemas.openxmlformats.org/drawingml/2006/main" prst="ellipse">
            <a:avLst/>
          </a:prstGeom>
          <a:solidFill xmlns:a="http://schemas.openxmlformats.org/drawingml/2006/main">
            <a:srgbClr val="DFF0F1"/>
          </a:solidFill>
          <a:ln xmlns:a="http://schemas.openxmlformats.org/drawingml/2006/main" w="28575">
            <a:solidFill>
              <a:srgbClr val="087F8C"/>
            </a:solidFill>
            <a:prstDash val="solid"/>
          </a:ln>
        </p:spPr>
      </p:sp>
      <p:sp>
        <p:nvSpPr>
          <p:cNvPr id="7" name="math-diagram-76">
            <a:extLst xmlns:a="http://schemas.openxmlformats.org/drawingml/2006/main">
              <a:ext uri="{FF2B5EF4-FFF2-40B4-BE49-F238E27FC236}">
                <a16:creationId xmlns:a16="http://schemas.microsoft.com/office/drawing/2014/main" id="{831BC43D-1969-4C97-BE51-8FE493EC76ED}"/>
              </a:ext>
            </a:extLst>
          </p:cNvPr>
          <p:cNvSpPr>
            <a:spLocks xmlns:a="http://schemas.openxmlformats.org/drawingml/2006/main" noGrp="1"/>
          </p:cNvSpPr>
          <p:nvPr/>
        </p:nvSpPr>
        <p:spPr>
          <a:xfrm xmlns:a="http://schemas.openxmlformats.org/drawingml/2006/main">
            <a:off x="9144000" y="3762375"/>
            <a:ext cx="1428750" cy="9525"/>
          </a:xfrm>
          <a:custGeom xmlns:a="http://schemas.openxmlformats.org/drawingml/2006/main">
            <a:pathLst>
              <a:path w="1428750" h="9525">
                <a:moveTo>
                  <a:pt x="0" y="0"/>
                </a:moveTo>
                <a:lnTo>
                  <a:pt x="1428750" y="0"/>
                </a:lnTo>
              </a:path>
            </a:pathLst>
          </a:custGeom>
          <a:noFill xmlns:a="http://schemas.openxmlformats.org/drawingml/2006/main"/>
          <a:ln xmlns:a="http://schemas.openxmlformats.org/drawingml/2006/main" w="28575">
            <a:solidFill>
              <a:srgbClr val="087F8C"/>
            </a:solidFill>
            <a:prstDash val="solid"/>
          </a:ln>
        </p:spPr>
      </p:sp>
      <p:sp>
        <p:nvSpPr>
          <p:cNvPr id="8" name="text-77">
            <a:extLst xmlns:a="http://schemas.openxmlformats.org/drawingml/2006/main">
              <a:ext uri="{FF2B5EF4-FFF2-40B4-BE49-F238E27FC236}">
                <a16:creationId xmlns:a16="http://schemas.microsoft.com/office/drawing/2014/main" id="{01FAD379-2792-49DA-8552-ED4FD9D9150E}"/>
              </a:ext>
            </a:extLst>
          </p:cNvPr>
          <p:cNvSpPr>
            <a:spLocks xmlns:a="http://schemas.openxmlformats.org/drawingml/2006/main" noGrp="1"/>
          </p:cNvSpPr>
          <p:nvPr/>
        </p:nvSpPr>
        <p:spPr>
          <a:xfrm xmlns:a="http://schemas.openxmlformats.org/drawingml/2006/main">
            <a:off x="9144000" y="3286125"/>
            <a:ext cx="2095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r = 7 cm</a:t>
            </a:r>
          </a:p>
        </p:txBody>
      </p:sp>
      <p:sp>
        <p:nvSpPr>
          <p:cNvPr id="9" name="text-78">
            <a:extLst xmlns:a="http://schemas.openxmlformats.org/drawingml/2006/main">
              <a:ext uri="{FF2B5EF4-FFF2-40B4-BE49-F238E27FC236}">
                <a16:creationId xmlns:a16="http://schemas.microsoft.com/office/drawing/2014/main" id="{F1C892B5-34E9-4D7F-830B-9263FA4145E1}"/>
              </a:ext>
            </a:extLst>
          </p:cNvPr>
          <p:cNvSpPr>
            <a:spLocks xmlns:a="http://schemas.openxmlformats.org/drawingml/2006/main" noGrp="1"/>
          </p:cNvSpPr>
          <p:nvPr/>
        </p:nvSpPr>
        <p:spPr>
          <a:xfrm xmlns:a="http://schemas.openxmlformats.org/drawingml/2006/main">
            <a:off x="533400" y="20478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d = 2r</a:t>
            </a:r>
          </a:p>
        </p:txBody>
      </p:sp>
      <p:sp>
        <p:nvSpPr>
          <p:cNvPr id="10" name="text-79">
            <a:extLst xmlns:a="http://schemas.openxmlformats.org/drawingml/2006/main">
              <a:ext uri="{FF2B5EF4-FFF2-40B4-BE49-F238E27FC236}">
                <a16:creationId xmlns:a16="http://schemas.microsoft.com/office/drawing/2014/main" id="{EC607F44-BC15-4708-A7E4-A85673F75257}"/>
              </a:ext>
            </a:extLst>
          </p:cNvPr>
          <p:cNvSpPr>
            <a:spLocks xmlns:a="http://schemas.openxmlformats.org/drawingml/2006/main" noGrp="1"/>
          </p:cNvSpPr>
          <p:nvPr/>
        </p:nvSpPr>
        <p:spPr>
          <a:xfrm xmlns:a="http://schemas.openxmlformats.org/drawingml/2006/main">
            <a:off x="533400" y="29241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Area = πr² = 49π cm²</a:t>
            </a:r>
          </a:p>
        </p:txBody>
      </p:sp>
      <p:sp>
        <p:nvSpPr>
          <p:cNvPr id="11" name="text-80">
            <a:extLst xmlns:a="http://schemas.openxmlformats.org/drawingml/2006/main">
              <a:ext uri="{FF2B5EF4-FFF2-40B4-BE49-F238E27FC236}">
                <a16:creationId xmlns:a16="http://schemas.microsoft.com/office/drawing/2014/main" id="{F7BCA1F6-F9FF-4C3C-AF44-52D02F6B5757}"/>
              </a:ext>
            </a:extLst>
          </p:cNvPr>
          <p:cNvSpPr>
            <a:spLocks xmlns:a="http://schemas.openxmlformats.org/drawingml/2006/main" noGrp="1"/>
          </p:cNvSpPr>
          <p:nvPr/>
        </p:nvSpPr>
        <p:spPr>
          <a:xfrm xmlns:a="http://schemas.openxmlformats.org/drawingml/2006/main">
            <a:off x="533400" y="38004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Circumference = 2πr = 14π cm</a:t>
            </a:r>
          </a:p>
        </p:txBody>
      </p:sp>
      <p:sp>
        <p:nvSpPr>
          <p:cNvPr id="12" name="text-81">
            <a:extLst xmlns:a="http://schemas.openxmlformats.org/drawingml/2006/main">
              <a:ext uri="{FF2B5EF4-FFF2-40B4-BE49-F238E27FC236}">
                <a16:creationId xmlns:a16="http://schemas.microsoft.com/office/drawing/2014/main" id="{BD4726B1-9573-4E15-B3C2-C47652FCC1FD}"/>
              </a:ext>
            </a:extLst>
          </p:cNvPr>
          <p:cNvSpPr>
            <a:spLocks xmlns:a="http://schemas.openxmlformats.org/drawingml/2006/main" noGrp="1"/>
          </p:cNvSpPr>
          <p:nvPr/>
        </p:nvSpPr>
        <p:spPr>
          <a:xfrm xmlns:a="http://schemas.openxmlformats.org/drawingml/2006/main">
            <a:off x="533400" y="46767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0">
                <a:solidFill>
                  <a:srgbClr val="15364D"/>
                </a:solidFill>
                <a:latin typeface="DejaVu Sans"/>
                <a:ea typeface="DejaVu Sans"/>
                <a:cs typeface="DejaVu Sans"/>
              </a:defRPr>
            </a:defPPr>
            <a:lvl1pPr>
              <a:defRPr sz="2325" b="0">
                <a:solidFill>
                  <a:srgbClr val="15364D"/>
                </a:solidFill>
                <a:latin typeface="DejaVu Sans"/>
                <a:ea typeface="DejaVu Sans"/>
                <a:cs typeface="DejaVu Sans"/>
              </a:defRPr>
            </a:lvl1pPr>
            <a:lvl2pPr>
              <a:defRPr sz="2325" b="0">
                <a:solidFill>
                  <a:srgbClr val="15364D"/>
                </a:solidFill>
                <a:latin typeface="DejaVu Sans"/>
                <a:ea typeface="DejaVu Sans"/>
                <a:cs typeface="DejaVu Sans"/>
              </a:defRPr>
            </a:lvl2pPr>
            <a:lvl3pPr>
              <a:defRPr sz="2325" b="0">
                <a:solidFill>
                  <a:srgbClr val="15364D"/>
                </a:solidFill>
                <a:latin typeface="DejaVu Sans"/>
                <a:ea typeface="DejaVu Sans"/>
                <a:cs typeface="DejaVu Sans"/>
              </a:defRPr>
            </a:lvl3pPr>
            <a:lvl4pPr>
              <a:defRPr sz="2325" b="0">
                <a:solidFill>
                  <a:srgbClr val="15364D"/>
                </a:solidFill>
                <a:latin typeface="DejaVu Sans"/>
                <a:ea typeface="DejaVu Sans"/>
                <a:cs typeface="DejaVu Sans"/>
              </a:defRPr>
            </a:lvl4pPr>
            <a:lvl5pPr>
              <a:defRPr sz="2325" b="0">
                <a:solidFill>
                  <a:srgbClr val="15364D"/>
                </a:solidFill>
                <a:latin typeface="DejaVu Sans"/>
                <a:ea typeface="DejaVu Sans"/>
                <a:cs typeface="DejaVu Sans"/>
              </a:defRPr>
            </a:lvl5pPr>
            <a:lvl6pPr>
              <a:defRPr sz="2325" b="0">
                <a:solidFill>
                  <a:srgbClr val="15364D"/>
                </a:solidFill>
                <a:latin typeface="DejaVu Sans"/>
                <a:ea typeface="DejaVu Sans"/>
                <a:cs typeface="DejaVu Sans"/>
              </a:defRPr>
            </a:lvl6pPr>
            <a:lvl7pPr>
              <a:defRPr sz="2325" b="0">
                <a:solidFill>
                  <a:srgbClr val="15364D"/>
                </a:solidFill>
                <a:latin typeface="DejaVu Sans"/>
                <a:ea typeface="DejaVu Sans"/>
                <a:cs typeface="DejaVu Sans"/>
              </a:defRPr>
            </a:lvl7pPr>
            <a:lvl8pPr>
              <a:defRPr sz="2325" b="0">
                <a:solidFill>
                  <a:srgbClr val="15364D"/>
                </a:solidFill>
                <a:latin typeface="DejaVu Sans"/>
                <a:ea typeface="DejaVu Sans"/>
                <a:cs typeface="DejaVu Sans"/>
              </a:defRPr>
            </a:lvl8pPr>
            <a:lvl9pPr>
              <a:defRPr sz="2325" b="0">
                <a:solidFill>
                  <a:srgbClr val="15364D"/>
                </a:solidFill>
                <a:latin typeface="DejaVu Sans"/>
                <a:ea typeface="DejaVu Sans"/>
                <a:cs typeface="DejaVu Sans"/>
              </a:defRPr>
            </a:lvl9pPr>
          </a:lstStyle>
          <a:p xmlns:a="http://schemas.openxmlformats.org/drawingml/2006/main">
            <a:pPr>
              <a:defRPr sz="2325" b="0">
                <a:solidFill>
                  <a:srgbClr val="15364D"/>
                </a:solidFill>
                <a:latin typeface="DejaVu Sans"/>
                <a:ea typeface="DejaVu Sans"/>
                <a:cs typeface="DejaVu Sans"/>
              </a:defRPr>
            </a:pPr>
            <a:r>
              <a:rPr sz="2325" b="0">
                <a:solidFill>
                  <a:srgbClr val="15364D"/>
                </a:solidFill>
                <a:latin typeface="DejaVu Sans"/>
                <a:ea typeface="DejaVu Sans"/>
                <a:cs typeface="DejaVu Sans"/>
              </a:rPr>
              <a:t>Exact answers retain π.</a:t>
            </a:r>
          </a:p>
        </p:txBody>
      </p:sp>
    </p:spTree>
    <p:extLst>
      <p:ext uri="{BB962C8B-B14F-4D97-AF65-F5344CB8AC3E}">
        <p14:creationId xmlns:p14="http://schemas.microsoft.com/office/powerpoint/2010/main" val="117600024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82">
            <a:extLst xmlns:a="http://schemas.openxmlformats.org/drawingml/2006/main">
              <a:ext uri="{FF2B5EF4-FFF2-40B4-BE49-F238E27FC236}">
                <a16:creationId xmlns:a16="http://schemas.microsoft.com/office/drawing/2014/main" id="{3962A3F3-705C-4165-B13A-36EF672A5F46}"/>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30B4F76B-426F-4DAD-9D9B-CF7D3711F354}"/>
              </a:ext>
            </a:extLst>
          </p:cNvPr>
          <p:cNvPicPr>
            <a:picLocks xmlns:a="http://schemas.openxmlformats.org/drawingml/2006/main" noChangeAspect="1"/>
          </p:cNvPicPr>
          <p:nvPr/>
        </p:nvPicPr>
        <p:blipFill>
          <a:blip xmlns:r="http://schemas.openxmlformats.org/officeDocument/2006/relationships" xmlns:a="http://schemas.openxmlformats.org/drawingml/2006/main" r:embed="Rd3ac0af8a0624ba0"/>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83">
            <a:extLst xmlns:a="http://schemas.openxmlformats.org/drawingml/2006/main">
              <a:ext uri="{FF2B5EF4-FFF2-40B4-BE49-F238E27FC236}">
                <a16:creationId xmlns:a16="http://schemas.microsoft.com/office/drawing/2014/main" id="{7A1322AF-87AF-4C1C-80B1-0CB494A0FBC5}"/>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Semicircles</a:t>
            </a:r>
          </a:p>
        </p:txBody>
      </p:sp>
      <p:sp>
        <p:nvSpPr>
          <p:cNvPr id="4" name="text-84">
            <a:extLst xmlns:a="http://schemas.openxmlformats.org/drawingml/2006/main">
              <a:ext uri="{FF2B5EF4-FFF2-40B4-BE49-F238E27FC236}">
                <a16:creationId xmlns:a16="http://schemas.microsoft.com/office/drawing/2014/main" id="{191C8F3A-13DE-4FCE-82D8-C42360D94364}"/>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85">
            <a:extLst xmlns:a="http://schemas.openxmlformats.org/drawingml/2006/main">
              <a:ext uri="{FF2B5EF4-FFF2-40B4-BE49-F238E27FC236}">
                <a16:creationId xmlns:a16="http://schemas.microsoft.com/office/drawing/2014/main" id="{587BAB93-3B65-4444-A152-9CD9EE8D3C38}"/>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8</a:t>
            </a:r>
          </a:p>
        </p:txBody>
      </p:sp>
      <p:sp>
        <p:nvSpPr>
          <p:cNvPr id="6" name="math-diagram-86">
            <a:extLst xmlns:a="http://schemas.openxmlformats.org/drawingml/2006/main">
              <a:ext uri="{FF2B5EF4-FFF2-40B4-BE49-F238E27FC236}">
                <a16:creationId xmlns:a16="http://schemas.microsoft.com/office/drawing/2014/main" id="{CFBFED27-9031-4E85-AA9B-B846DAF93CEC}"/>
              </a:ext>
            </a:extLst>
          </p:cNvPr>
          <p:cNvSpPr>
            <a:spLocks xmlns:a="http://schemas.openxmlformats.org/drawingml/2006/main" noGrp="1"/>
          </p:cNvSpPr>
          <p:nvPr/>
        </p:nvSpPr>
        <p:spPr>
          <a:xfrm xmlns:a="http://schemas.openxmlformats.org/drawingml/2006/main">
            <a:off x="7667625" y="2857500"/>
            <a:ext cx="3238500" cy="1619250"/>
          </a:xfrm>
          <a:custGeom xmlns:a="http://schemas.openxmlformats.org/drawingml/2006/main">
            <a:pathLst>
              <a:path w="3238500" h="1619250">
                <a:moveTo>
                  <a:pt x="1619250" y="1619250"/>
                </a:moveTo>
                <a:lnTo>
                  <a:pt x="3238500" y="1619250"/>
                </a:lnTo>
                <a:lnTo>
                  <a:pt x="3236281" y="1534505"/>
                </a:lnTo>
                <a:lnTo>
                  <a:pt x="3229630" y="1449992"/>
                </a:lnTo>
                <a:lnTo>
                  <a:pt x="3218564" y="1365943"/>
                </a:lnTo>
                <a:lnTo>
                  <a:pt x="3203116" y="1282589"/>
                </a:lnTo>
                <a:lnTo>
                  <a:pt x="3183325" y="1200157"/>
                </a:lnTo>
                <a:lnTo>
                  <a:pt x="3159248" y="1118874"/>
                </a:lnTo>
                <a:lnTo>
                  <a:pt x="3130950" y="1038963"/>
                </a:lnTo>
                <a:lnTo>
                  <a:pt x="3098508" y="960642"/>
                </a:lnTo>
                <a:lnTo>
                  <a:pt x="3062012" y="884126"/>
                </a:lnTo>
                <a:lnTo>
                  <a:pt x="3021562" y="809625"/>
                </a:lnTo>
                <a:lnTo>
                  <a:pt x="2977267" y="737343"/>
                </a:lnTo>
                <a:lnTo>
                  <a:pt x="2929251" y="667479"/>
                </a:lnTo>
                <a:lnTo>
                  <a:pt x="2877644" y="600223"/>
                </a:lnTo>
                <a:lnTo>
                  <a:pt x="2822587" y="535760"/>
                </a:lnTo>
                <a:lnTo>
                  <a:pt x="2764233" y="474267"/>
                </a:lnTo>
                <a:lnTo>
                  <a:pt x="2702740" y="415913"/>
                </a:lnTo>
                <a:lnTo>
                  <a:pt x="2638277" y="360856"/>
                </a:lnTo>
                <a:lnTo>
                  <a:pt x="2571021" y="309249"/>
                </a:lnTo>
                <a:lnTo>
                  <a:pt x="2501157" y="261233"/>
                </a:lnTo>
                <a:lnTo>
                  <a:pt x="2428875" y="216938"/>
                </a:lnTo>
                <a:lnTo>
                  <a:pt x="2354374" y="176488"/>
                </a:lnTo>
                <a:lnTo>
                  <a:pt x="2277858" y="139992"/>
                </a:lnTo>
                <a:lnTo>
                  <a:pt x="2199537" y="107550"/>
                </a:lnTo>
                <a:lnTo>
                  <a:pt x="2119626" y="79252"/>
                </a:lnTo>
                <a:lnTo>
                  <a:pt x="2038343" y="55175"/>
                </a:lnTo>
                <a:lnTo>
                  <a:pt x="1955911" y="35384"/>
                </a:lnTo>
                <a:lnTo>
                  <a:pt x="1872557" y="19936"/>
                </a:lnTo>
                <a:lnTo>
                  <a:pt x="1788508" y="8870"/>
                </a:lnTo>
                <a:lnTo>
                  <a:pt x="1703995" y="2219"/>
                </a:lnTo>
                <a:lnTo>
                  <a:pt x="1619250" y="0"/>
                </a:lnTo>
                <a:lnTo>
                  <a:pt x="1534505" y="2219"/>
                </a:lnTo>
                <a:lnTo>
                  <a:pt x="1449992" y="8870"/>
                </a:lnTo>
                <a:lnTo>
                  <a:pt x="1365943" y="19936"/>
                </a:lnTo>
                <a:lnTo>
                  <a:pt x="1282589" y="35384"/>
                </a:lnTo>
                <a:lnTo>
                  <a:pt x="1200157" y="55175"/>
                </a:lnTo>
                <a:lnTo>
                  <a:pt x="1118874" y="79252"/>
                </a:lnTo>
                <a:lnTo>
                  <a:pt x="1038963" y="107550"/>
                </a:lnTo>
                <a:lnTo>
                  <a:pt x="960642" y="139992"/>
                </a:lnTo>
                <a:lnTo>
                  <a:pt x="884126" y="176488"/>
                </a:lnTo>
                <a:lnTo>
                  <a:pt x="809625" y="216938"/>
                </a:lnTo>
                <a:lnTo>
                  <a:pt x="737343" y="261233"/>
                </a:lnTo>
                <a:lnTo>
                  <a:pt x="667479" y="309249"/>
                </a:lnTo>
                <a:lnTo>
                  <a:pt x="600223" y="360856"/>
                </a:lnTo>
                <a:lnTo>
                  <a:pt x="535760" y="415913"/>
                </a:lnTo>
                <a:lnTo>
                  <a:pt x="474267" y="474267"/>
                </a:lnTo>
                <a:lnTo>
                  <a:pt x="415913" y="535760"/>
                </a:lnTo>
                <a:lnTo>
                  <a:pt x="360856" y="600223"/>
                </a:lnTo>
                <a:lnTo>
                  <a:pt x="309249" y="667479"/>
                </a:lnTo>
                <a:lnTo>
                  <a:pt x="261233" y="737343"/>
                </a:lnTo>
                <a:lnTo>
                  <a:pt x="216938" y="809625"/>
                </a:lnTo>
                <a:lnTo>
                  <a:pt x="176488" y="884126"/>
                </a:lnTo>
                <a:lnTo>
                  <a:pt x="139992" y="960642"/>
                </a:lnTo>
                <a:lnTo>
                  <a:pt x="107550" y="1038963"/>
                </a:lnTo>
                <a:lnTo>
                  <a:pt x="79252" y="1118874"/>
                </a:lnTo>
                <a:lnTo>
                  <a:pt x="55175" y="1200157"/>
                </a:lnTo>
                <a:lnTo>
                  <a:pt x="35384" y="1282589"/>
                </a:lnTo>
                <a:lnTo>
                  <a:pt x="19936" y="1365943"/>
                </a:lnTo>
                <a:lnTo>
                  <a:pt x="8870" y="1449992"/>
                </a:lnTo>
                <a:lnTo>
                  <a:pt x="2219" y="1534505"/>
                </a:lnTo>
                <a:lnTo>
                  <a:pt x="0" y="161925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text-87">
            <a:extLst xmlns:a="http://schemas.openxmlformats.org/drawingml/2006/main">
              <a:ext uri="{FF2B5EF4-FFF2-40B4-BE49-F238E27FC236}">
                <a16:creationId xmlns:a16="http://schemas.microsoft.com/office/drawing/2014/main" id="{A7D6684C-4999-49B2-96AC-F0F731C1CBDB}"/>
              </a:ext>
            </a:extLst>
          </p:cNvPr>
          <p:cNvSpPr>
            <a:spLocks xmlns:a="http://schemas.openxmlformats.org/drawingml/2006/main" noGrp="1"/>
          </p:cNvSpPr>
          <p:nvPr/>
        </p:nvSpPr>
        <p:spPr>
          <a:xfrm xmlns:a="http://schemas.openxmlformats.org/drawingml/2006/main">
            <a:off x="7810500" y="4714875"/>
            <a:ext cx="3524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diameter = 10 cm</a:t>
            </a:r>
          </a:p>
        </p:txBody>
      </p:sp>
      <p:sp>
        <p:nvSpPr>
          <p:cNvPr id="8" name="text-88">
            <a:extLst xmlns:a="http://schemas.openxmlformats.org/drawingml/2006/main">
              <a:ext uri="{FF2B5EF4-FFF2-40B4-BE49-F238E27FC236}">
                <a16:creationId xmlns:a16="http://schemas.microsoft.com/office/drawing/2014/main" id="{129452BC-3C13-430A-BBFD-ED2E733670BB}"/>
              </a:ext>
            </a:extLst>
          </p:cNvPr>
          <p:cNvSpPr>
            <a:spLocks xmlns:a="http://schemas.openxmlformats.org/drawingml/2006/main" noGrp="1"/>
          </p:cNvSpPr>
          <p:nvPr/>
        </p:nvSpPr>
        <p:spPr>
          <a:xfrm xmlns:a="http://schemas.openxmlformats.org/drawingml/2006/main">
            <a:off x="533400" y="20478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Radius = 10 ÷ 2 = 5 cm</a:t>
            </a:r>
          </a:p>
        </p:txBody>
      </p:sp>
      <p:sp>
        <p:nvSpPr>
          <p:cNvPr id="9" name="text-89">
            <a:extLst xmlns:a="http://schemas.openxmlformats.org/drawingml/2006/main">
              <a:ext uri="{FF2B5EF4-FFF2-40B4-BE49-F238E27FC236}">
                <a16:creationId xmlns:a16="http://schemas.microsoft.com/office/drawing/2014/main" id="{ECD6A0C4-A93D-49E2-AF30-8E1277D30E23}"/>
              </a:ext>
            </a:extLst>
          </p:cNvPr>
          <p:cNvSpPr>
            <a:spLocks xmlns:a="http://schemas.openxmlformats.org/drawingml/2006/main" noGrp="1"/>
          </p:cNvSpPr>
          <p:nvPr/>
        </p:nvSpPr>
        <p:spPr>
          <a:xfrm xmlns:a="http://schemas.openxmlformats.org/drawingml/2006/main">
            <a:off x="533400" y="29241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Area = ½πr² = 12.5π cm²</a:t>
            </a:r>
          </a:p>
        </p:txBody>
      </p:sp>
      <p:sp>
        <p:nvSpPr>
          <p:cNvPr id="10" name="text-90">
            <a:extLst xmlns:a="http://schemas.openxmlformats.org/drawingml/2006/main">
              <a:ext uri="{FF2B5EF4-FFF2-40B4-BE49-F238E27FC236}">
                <a16:creationId xmlns:a16="http://schemas.microsoft.com/office/drawing/2014/main" id="{ED8A44F6-F0BB-4207-A975-F45DEE87095A}"/>
              </a:ext>
            </a:extLst>
          </p:cNvPr>
          <p:cNvSpPr>
            <a:spLocks xmlns:a="http://schemas.openxmlformats.org/drawingml/2006/main" noGrp="1"/>
          </p:cNvSpPr>
          <p:nvPr/>
        </p:nvSpPr>
        <p:spPr>
          <a:xfrm xmlns:a="http://schemas.openxmlformats.org/drawingml/2006/main">
            <a:off x="533400" y="38004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Perimeter = πr + 2r</a:t>
            </a:r>
          </a:p>
        </p:txBody>
      </p:sp>
      <p:sp>
        <p:nvSpPr>
          <p:cNvPr id="11" name="text-91">
            <a:extLst xmlns:a="http://schemas.openxmlformats.org/drawingml/2006/main">
              <a:ext uri="{FF2B5EF4-FFF2-40B4-BE49-F238E27FC236}">
                <a16:creationId xmlns:a16="http://schemas.microsoft.com/office/drawing/2014/main" id="{373D5221-8536-409B-BFB6-0E0E87D22F72}"/>
              </a:ext>
            </a:extLst>
          </p:cNvPr>
          <p:cNvSpPr>
            <a:spLocks xmlns:a="http://schemas.openxmlformats.org/drawingml/2006/main" noGrp="1"/>
          </p:cNvSpPr>
          <p:nvPr/>
        </p:nvSpPr>
        <p:spPr>
          <a:xfrm xmlns:a="http://schemas.openxmlformats.org/drawingml/2006/main">
            <a:off x="533400" y="46767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P = 5π + 10 cm</a:t>
            </a:r>
          </a:p>
        </p:txBody>
      </p:sp>
    </p:spTree>
    <p:extLst>
      <p:ext uri="{BB962C8B-B14F-4D97-AF65-F5344CB8AC3E}">
        <p14:creationId xmlns:p14="http://schemas.microsoft.com/office/powerpoint/2010/main" val="196940890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92">
            <a:extLst xmlns:a="http://schemas.openxmlformats.org/drawingml/2006/main">
              <a:ext uri="{FF2B5EF4-FFF2-40B4-BE49-F238E27FC236}">
                <a16:creationId xmlns:a16="http://schemas.microsoft.com/office/drawing/2014/main" id="{1701EAD0-E359-4DEC-B85B-884968E063E3}"/>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0C4F1012-79F7-4D8D-AA7F-52D3B5AB65B6}"/>
              </a:ext>
            </a:extLst>
          </p:cNvPr>
          <p:cNvPicPr>
            <a:picLocks xmlns:a="http://schemas.openxmlformats.org/drawingml/2006/main" noChangeAspect="1"/>
          </p:cNvPicPr>
          <p:nvPr/>
        </p:nvPicPr>
        <p:blipFill>
          <a:blip xmlns:r="http://schemas.openxmlformats.org/officeDocument/2006/relationships" xmlns:a="http://schemas.openxmlformats.org/drawingml/2006/main" r:embed="R65919bb1f0224fe5"/>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93">
            <a:extLst xmlns:a="http://schemas.openxmlformats.org/drawingml/2006/main">
              <a:ext uri="{FF2B5EF4-FFF2-40B4-BE49-F238E27FC236}">
                <a16:creationId xmlns:a16="http://schemas.microsoft.com/office/drawing/2014/main" id="{72B9B669-7646-49A3-80A3-DF482D285DE1}"/>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Sectors and arc lengths</a:t>
            </a:r>
          </a:p>
        </p:txBody>
      </p:sp>
      <p:sp>
        <p:nvSpPr>
          <p:cNvPr id="4" name="text-94">
            <a:extLst xmlns:a="http://schemas.openxmlformats.org/drawingml/2006/main">
              <a:ext uri="{FF2B5EF4-FFF2-40B4-BE49-F238E27FC236}">
                <a16:creationId xmlns:a16="http://schemas.microsoft.com/office/drawing/2014/main" id="{BB72219B-C9F4-4556-AFD5-8FF7ECF11B7D}"/>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95">
            <a:extLst xmlns:a="http://schemas.openxmlformats.org/drawingml/2006/main">
              <a:ext uri="{FF2B5EF4-FFF2-40B4-BE49-F238E27FC236}">
                <a16:creationId xmlns:a16="http://schemas.microsoft.com/office/drawing/2014/main" id="{DE3F4AE9-5EA7-4B0B-9C90-DB1413EDC028}"/>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9</a:t>
            </a:r>
          </a:p>
        </p:txBody>
      </p:sp>
      <p:sp>
        <p:nvSpPr>
          <p:cNvPr id="6" name="math-diagram-96">
            <a:extLst xmlns:a="http://schemas.openxmlformats.org/drawingml/2006/main">
              <a:ext uri="{FF2B5EF4-FFF2-40B4-BE49-F238E27FC236}">
                <a16:creationId xmlns:a16="http://schemas.microsoft.com/office/drawing/2014/main" id="{3DD825B3-DB46-438D-9023-DEBF59E2BFA7}"/>
              </a:ext>
            </a:extLst>
          </p:cNvPr>
          <p:cNvSpPr>
            <a:spLocks xmlns:a="http://schemas.openxmlformats.org/drawingml/2006/main" noGrp="1"/>
          </p:cNvSpPr>
          <p:nvPr/>
        </p:nvSpPr>
        <p:spPr>
          <a:xfrm xmlns:a="http://schemas.openxmlformats.org/drawingml/2006/main">
            <a:off x="8048625" y="2667000"/>
            <a:ext cx="2714625" cy="1809750"/>
          </a:xfrm>
          <a:custGeom xmlns:a="http://schemas.openxmlformats.org/drawingml/2006/main">
            <a:pathLst>
              <a:path w="2714625" h="1809750">
                <a:moveTo>
                  <a:pt x="904875" y="1809750"/>
                </a:moveTo>
                <a:lnTo>
                  <a:pt x="2714625" y="1809750"/>
                </a:lnTo>
                <a:lnTo>
                  <a:pt x="2713523" y="1746591"/>
                </a:lnTo>
                <a:lnTo>
                  <a:pt x="2710217" y="1683508"/>
                </a:lnTo>
                <a:lnTo>
                  <a:pt x="2704711" y="1620580"/>
                </a:lnTo>
                <a:lnTo>
                  <a:pt x="2697013" y="1557881"/>
                </a:lnTo>
                <a:lnTo>
                  <a:pt x="2687131" y="1495490"/>
                </a:lnTo>
                <a:lnTo>
                  <a:pt x="2675078" y="1433482"/>
                </a:lnTo>
                <a:lnTo>
                  <a:pt x="2660868" y="1371932"/>
                </a:lnTo>
                <a:lnTo>
                  <a:pt x="2644518" y="1310915"/>
                </a:lnTo>
                <a:lnTo>
                  <a:pt x="2626050" y="1250506"/>
                </a:lnTo>
                <a:lnTo>
                  <a:pt x="2605484" y="1190779"/>
                </a:lnTo>
                <a:lnTo>
                  <a:pt x="2582846" y="1131806"/>
                </a:lnTo>
                <a:lnTo>
                  <a:pt x="2558164" y="1073658"/>
                </a:lnTo>
                <a:lnTo>
                  <a:pt x="2531468" y="1016408"/>
                </a:lnTo>
                <a:lnTo>
                  <a:pt x="2502789" y="960124"/>
                </a:lnTo>
                <a:lnTo>
                  <a:pt x="2472164" y="904875"/>
                </a:lnTo>
                <a:lnTo>
                  <a:pt x="2439630" y="850729"/>
                </a:lnTo>
                <a:lnTo>
                  <a:pt x="2405226" y="797751"/>
                </a:lnTo>
                <a:lnTo>
                  <a:pt x="2368994" y="746006"/>
                </a:lnTo>
                <a:lnTo>
                  <a:pt x="2330977" y="695557"/>
                </a:lnTo>
                <a:lnTo>
                  <a:pt x="2291224" y="646465"/>
                </a:lnTo>
                <a:lnTo>
                  <a:pt x="2249781" y="598791"/>
                </a:lnTo>
                <a:lnTo>
                  <a:pt x="2206700" y="552592"/>
                </a:lnTo>
                <a:lnTo>
                  <a:pt x="2162033" y="507925"/>
                </a:lnTo>
                <a:lnTo>
                  <a:pt x="2115834" y="464844"/>
                </a:lnTo>
                <a:lnTo>
                  <a:pt x="2068160" y="423401"/>
                </a:lnTo>
                <a:lnTo>
                  <a:pt x="2019068" y="383648"/>
                </a:lnTo>
                <a:lnTo>
                  <a:pt x="1968619" y="345631"/>
                </a:lnTo>
                <a:lnTo>
                  <a:pt x="1916874" y="309399"/>
                </a:lnTo>
                <a:lnTo>
                  <a:pt x="1863896" y="274995"/>
                </a:lnTo>
                <a:lnTo>
                  <a:pt x="1809750" y="242461"/>
                </a:lnTo>
                <a:lnTo>
                  <a:pt x="1754501" y="211836"/>
                </a:lnTo>
                <a:lnTo>
                  <a:pt x="1698217" y="183157"/>
                </a:lnTo>
                <a:lnTo>
                  <a:pt x="1640967" y="156461"/>
                </a:lnTo>
                <a:lnTo>
                  <a:pt x="1582819" y="131779"/>
                </a:lnTo>
                <a:lnTo>
                  <a:pt x="1523846" y="109141"/>
                </a:lnTo>
                <a:lnTo>
                  <a:pt x="1464119" y="88575"/>
                </a:lnTo>
                <a:lnTo>
                  <a:pt x="1403710" y="70107"/>
                </a:lnTo>
                <a:lnTo>
                  <a:pt x="1342693" y="53757"/>
                </a:lnTo>
                <a:lnTo>
                  <a:pt x="1281143" y="39547"/>
                </a:lnTo>
                <a:lnTo>
                  <a:pt x="1219135" y="27494"/>
                </a:lnTo>
                <a:lnTo>
                  <a:pt x="1156744" y="17612"/>
                </a:lnTo>
                <a:lnTo>
                  <a:pt x="1094045" y="9914"/>
                </a:lnTo>
                <a:lnTo>
                  <a:pt x="1031117" y="4408"/>
                </a:lnTo>
                <a:lnTo>
                  <a:pt x="968034" y="1102"/>
                </a:lnTo>
                <a:lnTo>
                  <a:pt x="904875" y="0"/>
                </a:lnTo>
                <a:lnTo>
                  <a:pt x="841716" y="1102"/>
                </a:lnTo>
                <a:lnTo>
                  <a:pt x="778633" y="4408"/>
                </a:lnTo>
                <a:lnTo>
                  <a:pt x="715705" y="9914"/>
                </a:lnTo>
                <a:lnTo>
                  <a:pt x="653006" y="17612"/>
                </a:lnTo>
                <a:lnTo>
                  <a:pt x="590615" y="27494"/>
                </a:lnTo>
                <a:lnTo>
                  <a:pt x="528607" y="39547"/>
                </a:lnTo>
                <a:lnTo>
                  <a:pt x="467057" y="53757"/>
                </a:lnTo>
                <a:lnTo>
                  <a:pt x="406040" y="70107"/>
                </a:lnTo>
                <a:lnTo>
                  <a:pt x="345631" y="88575"/>
                </a:lnTo>
                <a:lnTo>
                  <a:pt x="285904" y="109141"/>
                </a:lnTo>
                <a:lnTo>
                  <a:pt x="226931" y="131779"/>
                </a:lnTo>
                <a:lnTo>
                  <a:pt x="168783" y="156461"/>
                </a:lnTo>
                <a:lnTo>
                  <a:pt x="111533" y="183157"/>
                </a:lnTo>
                <a:lnTo>
                  <a:pt x="55249" y="211836"/>
                </a:lnTo>
                <a:lnTo>
                  <a:pt x="0" y="242461"/>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text-97">
            <a:extLst xmlns:a="http://schemas.openxmlformats.org/drawingml/2006/main">
              <a:ext uri="{FF2B5EF4-FFF2-40B4-BE49-F238E27FC236}">
                <a16:creationId xmlns:a16="http://schemas.microsoft.com/office/drawing/2014/main" id="{BBFCC0B4-4356-4933-BCEC-FAF14DB35C55}"/>
              </a:ext>
            </a:extLst>
          </p:cNvPr>
          <p:cNvSpPr>
            <a:spLocks xmlns:a="http://schemas.openxmlformats.org/drawingml/2006/main" noGrp="1"/>
          </p:cNvSpPr>
          <p:nvPr/>
        </p:nvSpPr>
        <p:spPr>
          <a:xfrm xmlns:a="http://schemas.openxmlformats.org/drawingml/2006/main">
            <a:off x="8620125" y="3810000"/>
            <a:ext cx="1238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120°</a:t>
            </a:r>
          </a:p>
        </p:txBody>
      </p:sp>
      <p:sp>
        <p:nvSpPr>
          <p:cNvPr id="8" name="text-98">
            <a:extLst xmlns:a="http://schemas.openxmlformats.org/drawingml/2006/main">
              <a:ext uri="{FF2B5EF4-FFF2-40B4-BE49-F238E27FC236}">
                <a16:creationId xmlns:a16="http://schemas.microsoft.com/office/drawing/2014/main" id="{3F3633F7-CABD-4D7C-9151-7EE46971A46C}"/>
              </a:ext>
            </a:extLst>
          </p:cNvPr>
          <p:cNvSpPr>
            <a:spLocks xmlns:a="http://schemas.openxmlformats.org/drawingml/2006/main" noGrp="1"/>
          </p:cNvSpPr>
          <p:nvPr/>
        </p:nvSpPr>
        <p:spPr>
          <a:xfrm xmlns:a="http://schemas.openxmlformats.org/drawingml/2006/main">
            <a:off x="9334500" y="4619625"/>
            <a:ext cx="190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r = 9 cm</a:t>
            </a:r>
          </a:p>
        </p:txBody>
      </p:sp>
      <p:sp>
        <p:nvSpPr>
          <p:cNvPr id="9" name="text-99">
            <a:extLst xmlns:a="http://schemas.openxmlformats.org/drawingml/2006/main">
              <a:ext uri="{FF2B5EF4-FFF2-40B4-BE49-F238E27FC236}">
                <a16:creationId xmlns:a16="http://schemas.microsoft.com/office/drawing/2014/main" id="{1E45E72E-0E07-40A1-A8A2-376B3000DAFC}"/>
              </a:ext>
            </a:extLst>
          </p:cNvPr>
          <p:cNvSpPr>
            <a:spLocks xmlns:a="http://schemas.openxmlformats.org/drawingml/2006/main" noGrp="1"/>
          </p:cNvSpPr>
          <p:nvPr/>
        </p:nvSpPr>
        <p:spPr>
          <a:xfrm xmlns:a="http://schemas.openxmlformats.org/drawingml/2006/main">
            <a:off x="533400" y="2047875"/>
            <a:ext cx="685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Circle fraction = 120/360 = ⅓</a:t>
            </a:r>
          </a:p>
        </p:txBody>
      </p:sp>
      <p:sp>
        <p:nvSpPr>
          <p:cNvPr id="10" name="text-100">
            <a:extLst xmlns:a="http://schemas.openxmlformats.org/drawingml/2006/main">
              <a:ext uri="{FF2B5EF4-FFF2-40B4-BE49-F238E27FC236}">
                <a16:creationId xmlns:a16="http://schemas.microsoft.com/office/drawing/2014/main" id="{488E6C79-D865-4FE5-942E-149EB43758A9}"/>
              </a:ext>
            </a:extLst>
          </p:cNvPr>
          <p:cNvSpPr>
            <a:spLocks xmlns:a="http://schemas.openxmlformats.org/drawingml/2006/main" noGrp="1"/>
          </p:cNvSpPr>
          <p:nvPr/>
        </p:nvSpPr>
        <p:spPr>
          <a:xfrm xmlns:a="http://schemas.openxmlformats.org/drawingml/2006/main">
            <a:off x="533400" y="2924175"/>
            <a:ext cx="685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Area = ⅓ × π × 9² = 27π cm²</a:t>
            </a:r>
          </a:p>
        </p:txBody>
      </p:sp>
      <p:sp>
        <p:nvSpPr>
          <p:cNvPr id="11" name="text-101">
            <a:extLst xmlns:a="http://schemas.openxmlformats.org/drawingml/2006/main">
              <a:ext uri="{FF2B5EF4-FFF2-40B4-BE49-F238E27FC236}">
                <a16:creationId xmlns:a16="http://schemas.microsoft.com/office/drawing/2014/main" id="{9B42FFBD-70D0-45E3-B6FF-34E2A2E87FC4}"/>
              </a:ext>
            </a:extLst>
          </p:cNvPr>
          <p:cNvSpPr>
            <a:spLocks xmlns:a="http://schemas.openxmlformats.org/drawingml/2006/main" noGrp="1"/>
          </p:cNvSpPr>
          <p:nvPr/>
        </p:nvSpPr>
        <p:spPr>
          <a:xfrm xmlns:a="http://schemas.openxmlformats.org/drawingml/2006/main">
            <a:off x="533400" y="3800475"/>
            <a:ext cx="685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Arc = ⅓ × 2π × 9 = 6π cm</a:t>
            </a:r>
          </a:p>
        </p:txBody>
      </p:sp>
      <p:sp>
        <p:nvSpPr>
          <p:cNvPr id="12" name="text-102">
            <a:extLst xmlns:a="http://schemas.openxmlformats.org/drawingml/2006/main">
              <a:ext uri="{FF2B5EF4-FFF2-40B4-BE49-F238E27FC236}">
                <a16:creationId xmlns:a16="http://schemas.microsoft.com/office/drawing/2014/main" id="{EC14D62C-FD1A-4507-9A90-9C73CCFA38D9}"/>
              </a:ext>
            </a:extLst>
          </p:cNvPr>
          <p:cNvSpPr>
            <a:spLocks xmlns:a="http://schemas.openxmlformats.org/drawingml/2006/main" noGrp="1"/>
          </p:cNvSpPr>
          <p:nvPr/>
        </p:nvSpPr>
        <p:spPr>
          <a:xfrm xmlns:a="http://schemas.openxmlformats.org/drawingml/2006/main">
            <a:off x="533400" y="4676775"/>
            <a:ext cx="685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Perimeter = 6π + 18 cm</a:t>
            </a:r>
          </a:p>
        </p:txBody>
      </p:sp>
    </p:spTree>
    <p:extLst>
      <p:ext uri="{BB962C8B-B14F-4D97-AF65-F5344CB8AC3E}">
        <p14:creationId xmlns:p14="http://schemas.microsoft.com/office/powerpoint/2010/main" val="78730041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3">
            <a:extLst xmlns:a="http://schemas.openxmlformats.org/drawingml/2006/main">
              <a:ext uri="{FF2B5EF4-FFF2-40B4-BE49-F238E27FC236}">
                <a16:creationId xmlns:a16="http://schemas.microsoft.com/office/drawing/2014/main" id="{8CFFF497-8FC0-4962-A171-77720C5AD56D}"/>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7EDCF73E-6ADE-4023-A03D-C0D347A8B55F}"/>
              </a:ext>
            </a:extLst>
          </p:cNvPr>
          <p:cNvPicPr>
            <a:picLocks xmlns:a="http://schemas.openxmlformats.org/drawingml/2006/main" noChangeAspect="1"/>
          </p:cNvPicPr>
          <p:nvPr/>
        </p:nvPicPr>
        <p:blipFill>
          <a:blip xmlns:r="http://schemas.openxmlformats.org/officeDocument/2006/relationships" xmlns:a="http://schemas.openxmlformats.org/drawingml/2006/main" r:embed="R296413f6194e4775"/>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04">
            <a:extLst xmlns:a="http://schemas.openxmlformats.org/drawingml/2006/main">
              <a:ext uri="{FF2B5EF4-FFF2-40B4-BE49-F238E27FC236}">
                <a16:creationId xmlns:a16="http://schemas.microsoft.com/office/drawing/2014/main" id="{E44A47B4-718F-4673-94D6-E94F6E8C6B1E}"/>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Unknown angles and major sectors</a:t>
            </a:r>
          </a:p>
        </p:txBody>
      </p:sp>
      <p:sp>
        <p:nvSpPr>
          <p:cNvPr id="4" name="text-105">
            <a:extLst xmlns:a="http://schemas.openxmlformats.org/drawingml/2006/main">
              <a:ext uri="{FF2B5EF4-FFF2-40B4-BE49-F238E27FC236}">
                <a16:creationId xmlns:a16="http://schemas.microsoft.com/office/drawing/2014/main" id="{E04A6DC8-3546-4FFF-8E28-AB35EAF619B5}"/>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06">
            <a:extLst xmlns:a="http://schemas.openxmlformats.org/drawingml/2006/main">
              <a:ext uri="{FF2B5EF4-FFF2-40B4-BE49-F238E27FC236}">
                <a16:creationId xmlns:a16="http://schemas.microsoft.com/office/drawing/2014/main" id="{0156E586-1F77-4BFA-95DF-5BA38E614EFB}"/>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10</a:t>
            </a:r>
          </a:p>
        </p:txBody>
      </p:sp>
      <p:sp>
        <p:nvSpPr>
          <p:cNvPr id="6" name="text-107">
            <a:extLst xmlns:a="http://schemas.openxmlformats.org/drawingml/2006/main">
              <a:ext uri="{FF2B5EF4-FFF2-40B4-BE49-F238E27FC236}">
                <a16:creationId xmlns:a16="http://schemas.microsoft.com/office/drawing/2014/main" id="{27AA67C7-E0E8-4618-BEA4-E4A3901FA7DA}"/>
              </a:ext>
            </a:extLst>
          </p:cNvPr>
          <p:cNvSpPr>
            <a:spLocks xmlns:a="http://schemas.openxmlformats.org/drawingml/2006/main" noGrp="1"/>
          </p:cNvSpPr>
          <p:nvPr/>
        </p:nvSpPr>
        <p:spPr>
          <a:xfrm xmlns:a="http://schemas.openxmlformats.org/drawingml/2006/main">
            <a:off x="533400" y="195262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0">
                <a:solidFill>
                  <a:srgbClr val="15364D"/>
                </a:solidFill>
                <a:latin typeface="DejaVu Sans"/>
                <a:ea typeface="DejaVu Sans"/>
                <a:cs typeface="DejaVu Sans"/>
              </a:defRPr>
            </a:defPPr>
            <a:lvl1pPr>
              <a:defRPr sz="2400" b="0">
                <a:solidFill>
                  <a:srgbClr val="15364D"/>
                </a:solidFill>
                <a:latin typeface="DejaVu Sans"/>
                <a:ea typeface="DejaVu Sans"/>
                <a:cs typeface="DejaVu Sans"/>
              </a:defRPr>
            </a:lvl1pPr>
            <a:lvl2pPr>
              <a:defRPr sz="2400" b="0">
                <a:solidFill>
                  <a:srgbClr val="15364D"/>
                </a:solidFill>
                <a:latin typeface="DejaVu Sans"/>
                <a:ea typeface="DejaVu Sans"/>
                <a:cs typeface="DejaVu Sans"/>
              </a:defRPr>
            </a:lvl2pPr>
            <a:lvl3pPr>
              <a:defRPr sz="2400" b="0">
                <a:solidFill>
                  <a:srgbClr val="15364D"/>
                </a:solidFill>
                <a:latin typeface="DejaVu Sans"/>
                <a:ea typeface="DejaVu Sans"/>
                <a:cs typeface="DejaVu Sans"/>
              </a:defRPr>
            </a:lvl3pPr>
            <a:lvl4pPr>
              <a:defRPr sz="2400" b="0">
                <a:solidFill>
                  <a:srgbClr val="15364D"/>
                </a:solidFill>
                <a:latin typeface="DejaVu Sans"/>
                <a:ea typeface="DejaVu Sans"/>
                <a:cs typeface="DejaVu Sans"/>
              </a:defRPr>
            </a:lvl4pPr>
            <a:lvl5pPr>
              <a:defRPr sz="2400" b="0">
                <a:solidFill>
                  <a:srgbClr val="15364D"/>
                </a:solidFill>
                <a:latin typeface="DejaVu Sans"/>
                <a:ea typeface="DejaVu Sans"/>
                <a:cs typeface="DejaVu Sans"/>
              </a:defRPr>
            </a:lvl5pPr>
            <a:lvl6pPr>
              <a:defRPr sz="2400" b="0">
                <a:solidFill>
                  <a:srgbClr val="15364D"/>
                </a:solidFill>
                <a:latin typeface="DejaVu Sans"/>
                <a:ea typeface="DejaVu Sans"/>
                <a:cs typeface="DejaVu Sans"/>
              </a:defRPr>
            </a:lvl6pPr>
            <a:lvl7pPr>
              <a:defRPr sz="2400" b="0">
                <a:solidFill>
                  <a:srgbClr val="15364D"/>
                </a:solidFill>
                <a:latin typeface="DejaVu Sans"/>
                <a:ea typeface="DejaVu Sans"/>
                <a:cs typeface="DejaVu Sans"/>
              </a:defRPr>
            </a:lvl7pPr>
            <a:lvl8pPr>
              <a:defRPr sz="2400" b="0">
                <a:solidFill>
                  <a:srgbClr val="15364D"/>
                </a:solidFill>
                <a:latin typeface="DejaVu Sans"/>
                <a:ea typeface="DejaVu Sans"/>
                <a:cs typeface="DejaVu Sans"/>
              </a:defRPr>
            </a:lvl8pPr>
            <a:lvl9pPr>
              <a:defRPr sz="2400" b="0">
                <a:solidFill>
                  <a:srgbClr val="15364D"/>
                </a:solidFill>
                <a:latin typeface="DejaVu Sans"/>
                <a:ea typeface="DejaVu Sans"/>
                <a:cs typeface="DejaVu Sans"/>
              </a:defRPr>
            </a:lvl9pPr>
          </a:lstStyle>
          <a:p xmlns:a="http://schemas.openxmlformats.org/drawingml/2006/main">
            <a:pPr>
              <a:defRPr sz="2400" b="0">
                <a:solidFill>
                  <a:srgbClr val="15364D"/>
                </a:solidFill>
                <a:latin typeface="DejaVu Sans"/>
                <a:ea typeface="DejaVu Sans"/>
                <a:cs typeface="DejaVu Sans"/>
              </a:defRPr>
            </a:pPr>
            <a:r>
              <a:rPr sz="2400" b="0">
                <a:solidFill>
                  <a:srgbClr val="15364D"/>
                </a:solidFill>
                <a:latin typeface="DejaVu Sans"/>
                <a:ea typeface="DejaVu Sans"/>
                <a:cs typeface="DejaVu Sans"/>
              </a:rPr>
              <a:t>Radius 12 cm; sector area 30π cm².</a:t>
            </a:r>
          </a:p>
        </p:txBody>
      </p:sp>
      <p:sp>
        <p:nvSpPr>
          <p:cNvPr id="7" name="text-108">
            <a:extLst xmlns:a="http://schemas.openxmlformats.org/drawingml/2006/main">
              <a:ext uri="{FF2B5EF4-FFF2-40B4-BE49-F238E27FC236}">
                <a16:creationId xmlns:a16="http://schemas.microsoft.com/office/drawing/2014/main" id="{988848DD-F539-4483-9A04-18C498561219}"/>
              </a:ext>
            </a:extLst>
          </p:cNvPr>
          <p:cNvSpPr>
            <a:spLocks xmlns:a="http://schemas.openxmlformats.org/drawingml/2006/main" noGrp="1"/>
          </p:cNvSpPr>
          <p:nvPr/>
        </p:nvSpPr>
        <p:spPr>
          <a:xfrm xmlns:a="http://schemas.openxmlformats.org/drawingml/2006/main">
            <a:off x="533400" y="280987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0">
                <a:solidFill>
                  <a:srgbClr val="15364D"/>
                </a:solidFill>
                <a:latin typeface="DejaVu Sans"/>
                <a:ea typeface="DejaVu Sans"/>
                <a:cs typeface="DejaVu Sans"/>
              </a:defRPr>
            </a:defPPr>
            <a:lvl1pPr>
              <a:defRPr sz="2400" b="0">
                <a:solidFill>
                  <a:srgbClr val="15364D"/>
                </a:solidFill>
                <a:latin typeface="DejaVu Sans"/>
                <a:ea typeface="DejaVu Sans"/>
                <a:cs typeface="DejaVu Sans"/>
              </a:defRPr>
            </a:lvl1pPr>
            <a:lvl2pPr>
              <a:defRPr sz="2400" b="0">
                <a:solidFill>
                  <a:srgbClr val="15364D"/>
                </a:solidFill>
                <a:latin typeface="DejaVu Sans"/>
                <a:ea typeface="DejaVu Sans"/>
                <a:cs typeface="DejaVu Sans"/>
              </a:defRPr>
            </a:lvl2pPr>
            <a:lvl3pPr>
              <a:defRPr sz="2400" b="0">
                <a:solidFill>
                  <a:srgbClr val="15364D"/>
                </a:solidFill>
                <a:latin typeface="DejaVu Sans"/>
                <a:ea typeface="DejaVu Sans"/>
                <a:cs typeface="DejaVu Sans"/>
              </a:defRPr>
            </a:lvl3pPr>
            <a:lvl4pPr>
              <a:defRPr sz="2400" b="0">
                <a:solidFill>
                  <a:srgbClr val="15364D"/>
                </a:solidFill>
                <a:latin typeface="DejaVu Sans"/>
                <a:ea typeface="DejaVu Sans"/>
                <a:cs typeface="DejaVu Sans"/>
              </a:defRPr>
            </a:lvl4pPr>
            <a:lvl5pPr>
              <a:defRPr sz="2400" b="0">
                <a:solidFill>
                  <a:srgbClr val="15364D"/>
                </a:solidFill>
                <a:latin typeface="DejaVu Sans"/>
                <a:ea typeface="DejaVu Sans"/>
                <a:cs typeface="DejaVu Sans"/>
              </a:defRPr>
            </a:lvl5pPr>
            <a:lvl6pPr>
              <a:defRPr sz="2400" b="0">
                <a:solidFill>
                  <a:srgbClr val="15364D"/>
                </a:solidFill>
                <a:latin typeface="DejaVu Sans"/>
                <a:ea typeface="DejaVu Sans"/>
                <a:cs typeface="DejaVu Sans"/>
              </a:defRPr>
            </a:lvl6pPr>
            <a:lvl7pPr>
              <a:defRPr sz="2400" b="0">
                <a:solidFill>
                  <a:srgbClr val="15364D"/>
                </a:solidFill>
                <a:latin typeface="DejaVu Sans"/>
                <a:ea typeface="DejaVu Sans"/>
                <a:cs typeface="DejaVu Sans"/>
              </a:defRPr>
            </a:lvl7pPr>
            <a:lvl8pPr>
              <a:defRPr sz="2400" b="0">
                <a:solidFill>
                  <a:srgbClr val="15364D"/>
                </a:solidFill>
                <a:latin typeface="DejaVu Sans"/>
                <a:ea typeface="DejaVu Sans"/>
                <a:cs typeface="DejaVu Sans"/>
              </a:defRPr>
            </a:lvl8pPr>
            <a:lvl9pPr>
              <a:defRPr sz="2400" b="0">
                <a:solidFill>
                  <a:srgbClr val="15364D"/>
                </a:solidFill>
                <a:latin typeface="DejaVu Sans"/>
                <a:ea typeface="DejaVu Sans"/>
                <a:cs typeface="DejaVu Sans"/>
              </a:defRPr>
            </a:lvl9pPr>
          </a:lstStyle>
          <a:p xmlns:a="http://schemas.openxmlformats.org/drawingml/2006/main">
            <a:pPr>
              <a:defRPr sz="2400" b="0">
                <a:solidFill>
                  <a:srgbClr val="15364D"/>
                </a:solidFill>
                <a:latin typeface="DejaVu Sans"/>
                <a:ea typeface="DejaVu Sans"/>
                <a:cs typeface="DejaVu Sans"/>
              </a:defRPr>
            </a:pPr>
            <a:r>
              <a:rPr sz="2400" b="0">
                <a:solidFill>
                  <a:srgbClr val="15364D"/>
                </a:solidFill>
                <a:latin typeface="DejaVu Sans"/>
                <a:ea typeface="DejaVu Sans"/>
                <a:cs typeface="DejaVu Sans"/>
              </a:rPr>
              <a:t>(θ/360) × 144π = 30π</a:t>
            </a:r>
          </a:p>
        </p:txBody>
      </p:sp>
      <p:sp>
        <p:nvSpPr>
          <p:cNvPr id="8" name="text-109">
            <a:extLst xmlns:a="http://schemas.openxmlformats.org/drawingml/2006/main">
              <a:ext uri="{FF2B5EF4-FFF2-40B4-BE49-F238E27FC236}">
                <a16:creationId xmlns:a16="http://schemas.microsoft.com/office/drawing/2014/main" id="{162C4E35-42D3-4A26-83B6-11C1EC510C39}"/>
              </a:ext>
            </a:extLst>
          </p:cNvPr>
          <p:cNvSpPr>
            <a:spLocks xmlns:a="http://schemas.openxmlformats.org/drawingml/2006/main" noGrp="1"/>
          </p:cNvSpPr>
          <p:nvPr/>
        </p:nvSpPr>
        <p:spPr>
          <a:xfrm xmlns:a="http://schemas.openxmlformats.org/drawingml/2006/main">
            <a:off x="533400" y="366712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0">
                <a:solidFill>
                  <a:srgbClr val="15364D"/>
                </a:solidFill>
                <a:latin typeface="DejaVu Sans"/>
                <a:ea typeface="DejaVu Sans"/>
                <a:cs typeface="DejaVu Sans"/>
              </a:defRPr>
            </a:defPPr>
            <a:lvl1pPr>
              <a:defRPr sz="2400" b="0">
                <a:solidFill>
                  <a:srgbClr val="15364D"/>
                </a:solidFill>
                <a:latin typeface="DejaVu Sans"/>
                <a:ea typeface="DejaVu Sans"/>
                <a:cs typeface="DejaVu Sans"/>
              </a:defRPr>
            </a:lvl1pPr>
            <a:lvl2pPr>
              <a:defRPr sz="2400" b="0">
                <a:solidFill>
                  <a:srgbClr val="15364D"/>
                </a:solidFill>
                <a:latin typeface="DejaVu Sans"/>
                <a:ea typeface="DejaVu Sans"/>
                <a:cs typeface="DejaVu Sans"/>
              </a:defRPr>
            </a:lvl2pPr>
            <a:lvl3pPr>
              <a:defRPr sz="2400" b="0">
                <a:solidFill>
                  <a:srgbClr val="15364D"/>
                </a:solidFill>
                <a:latin typeface="DejaVu Sans"/>
                <a:ea typeface="DejaVu Sans"/>
                <a:cs typeface="DejaVu Sans"/>
              </a:defRPr>
            </a:lvl3pPr>
            <a:lvl4pPr>
              <a:defRPr sz="2400" b="0">
                <a:solidFill>
                  <a:srgbClr val="15364D"/>
                </a:solidFill>
                <a:latin typeface="DejaVu Sans"/>
                <a:ea typeface="DejaVu Sans"/>
                <a:cs typeface="DejaVu Sans"/>
              </a:defRPr>
            </a:lvl4pPr>
            <a:lvl5pPr>
              <a:defRPr sz="2400" b="0">
                <a:solidFill>
                  <a:srgbClr val="15364D"/>
                </a:solidFill>
                <a:latin typeface="DejaVu Sans"/>
                <a:ea typeface="DejaVu Sans"/>
                <a:cs typeface="DejaVu Sans"/>
              </a:defRPr>
            </a:lvl5pPr>
            <a:lvl6pPr>
              <a:defRPr sz="2400" b="0">
                <a:solidFill>
                  <a:srgbClr val="15364D"/>
                </a:solidFill>
                <a:latin typeface="DejaVu Sans"/>
                <a:ea typeface="DejaVu Sans"/>
                <a:cs typeface="DejaVu Sans"/>
              </a:defRPr>
            </a:lvl6pPr>
            <a:lvl7pPr>
              <a:defRPr sz="2400" b="0">
                <a:solidFill>
                  <a:srgbClr val="15364D"/>
                </a:solidFill>
                <a:latin typeface="DejaVu Sans"/>
                <a:ea typeface="DejaVu Sans"/>
                <a:cs typeface="DejaVu Sans"/>
              </a:defRPr>
            </a:lvl7pPr>
            <a:lvl8pPr>
              <a:defRPr sz="2400" b="0">
                <a:solidFill>
                  <a:srgbClr val="15364D"/>
                </a:solidFill>
                <a:latin typeface="DejaVu Sans"/>
                <a:ea typeface="DejaVu Sans"/>
                <a:cs typeface="DejaVu Sans"/>
              </a:defRPr>
            </a:lvl8pPr>
            <a:lvl9pPr>
              <a:defRPr sz="2400" b="0">
                <a:solidFill>
                  <a:srgbClr val="15364D"/>
                </a:solidFill>
                <a:latin typeface="DejaVu Sans"/>
                <a:ea typeface="DejaVu Sans"/>
                <a:cs typeface="DejaVu Sans"/>
              </a:defRPr>
            </a:lvl9pPr>
          </a:lstStyle>
          <a:p xmlns:a="http://schemas.openxmlformats.org/drawingml/2006/main">
            <a:pPr>
              <a:defRPr sz="2400" b="0">
                <a:solidFill>
                  <a:srgbClr val="15364D"/>
                </a:solidFill>
                <a:latin typeface="DejaVu Sans"/>
                <a:ea typeface="DejaVu Sans"/>
                <a:cs typeface="DejaVu Sans"/>
              </a:defRPr>
            </a:pPr>
            <a:r>
              <a:rPr sz="2400" b="0">
                <a:solidFill>
                  <a:srgbClr val="15364D"/>
                </a:solidFill>
                <a:latin typeface="DejaVu Sans"/>
                <a:ea typeface="DejaVu Sans"/>
                <a:cs typeface="DejaVu Sans"/>
              </a:rPr>
              <a:t>θ = 360 × 30/144 = 75°</a:t>
            </a:r>
          </a:p>
        </p:txBody>
      </p:sp>
      <p:sp>
        <p:nvSpPr>
          <p:cNvPr id="9" name="text-110">
            <a:extLst xmlns:a="http://schemas.openxmlformats.org/drawingml/2006/main">
              <a:ext uri="{FF2B5EF4-FFF2-40B4-BE49-F238E27FC236}">
                <a16:creationId xmlns:a16="http://schemas.microsoft.com/office/drawing/2014/main" id="{BF265F2D-B8D6-4EF2-A9E3-AB61EA5B20D5}"/>
              </a:ext>
            </a:extLst>
          </p:cNvPr>
          <p:cNvSpPr>
            <a:spLocks xmlns:a="http://schemas.openxmlformats.org/drawingml/2006/main" noGrp="1"/>
          </p:cNvSpPr>
          <p:nvPr/>
        </p:nvSpPr>
        <p:spPr>
          <a:xfrm xmlns:a="http://schemas.openxmlformats.org/drawingml/2006/main">
            <a:off x="533400" y="4953000"/>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1">
                <a:solidFill>
                  <a:srgbClr val="087F8C"/>
                </a:solidFill>
                <a:latin typeface="DejaVu Sans"/>
                <a:ea typeface="DejaVu Sans"/>
                <a:cs typeface="DejaVu Sans"/>
              </a:defRPr>
            </a:defPPr>
            <a:lvl1pPr>
              <a:defRPr sz="2400" b="1">
                <a:solidFill>
                  <a:srgbClr val="087F8C"/>
                </a:solidFill>
                <a:latin typeface="DejaVu Sans"/>
                <a:ea typeface="DejaVu Sans"/>
                <a:cs typeface="DejaVu Sans"/>
              </a:defRPr>
            </a:lvl1pPr>
            <a:lvl2pPr>
              <a:defRPr sz="2400" b="1">
                <a:solidFill>
                  <a:srgbClr val="087F8C"/>
                </a:solidFill>
                <a:latin typeface="DejaVu Sans"/>
                <a:ea typeface="DejaVu Sans"/>
                <a:cs typeface="DejaVu Sans"/>
              </a:defRPr>
            </a:lvl2pPr>
            <a:lvl3pPr>
              <a:defRPr sz="2400" b="1">
                <a:solidFill>
                  <a:srgbClr val="087F8C"/>
                </a:solidFill>
                <a:latin typeface="DejaVu Sans"/>
                <a:ea typeface="DejaVu Sans"/>
                <a:cs typeface="DejaVu Sans"/>
              </a:defRPr>
            </a:lvl3pPr>
            <a:lvl4pPr>
              <a:defRPr sz="2400" b="1">
                <a:solidFill>
                  <a:srgbClr val="087F8C"/>
                </a:solidFill>
                <a:latin typeface="DejaVu Sans"/>
                <a:ea typeface="DejaVu Sans"/>
                <a:cs typeface="DejaVu Sans"/>
              </a:defRPr>
            </a:lvl4pPr>
            <a:lvl5pPr>
              <a:defRPr sz="2400" b="1">
                <a:solidFill>
                  <a:srgbClr val="087F8C"/>
                </a:solidFill>
                <a:latin typeface="DejaVu Sans"/>
                <a:ea typeface="DejaVu Sans"/>
                <a:cs typeface="DejaVu Sans"/>
              </a:defRPr>
            </a:lvl5pPr>
            <a:lvl6pPr>
              <a:defRPr sz="2400" b="1">
                <a:solidFill>
                  <a:srgbClr val="087F8C"/>
                </a:solidFill>
                <a:latin typeface="DejaVu Sans"/>
                <a:ea typeface="DejaVu Sans"/>
                <a:cs typeface="DejaVu Sans"/>
              </a:defRPr>
            </a:lvl6pPr>
            <a:lvl7pPr>
              <a:defRPr sz="2400" b="1">
                <a:solidFill>
                  <a:srgbClr val="087F8C"/>
                </a:solidFill>
                <a:latin typeface="DejaVu Sans"/>
                <a:ea typeface="DejaVu Sans"/>
                <a:cs typeface="DejaVu Sans"/>
              </a:defRPr>
            </a:lvl7pPr>
            <a:lvl8pPr>
              <a:defRPr sz="2400" b="1">
                <a:solidFill>
                  <a:srgbClr val="087F8C"/>
                </a:solidFill>
                <a:latin typeface="DejaVu Sans"/>
                <a:ea typeface="DejaVu Sans"/>
                <a:cs typeface="DejaVu Sans"/>
              </a:defRPr>
            </a:lvl8pPr>
            <a:lvl9pPr>
              <a:defRPr sz="2400" b="1">
                <a:solidFill>
                  <a:srgbClr val="087F8C"/>
                </a:solidFill>
                <a:latin typeface="DejaVu Sans"/>
                <a:ea typeface="DejaVu Sans"/>
                <a:cs typeface="DejaVu Sans"/>
              </a:defRPr>
            </a:lvl9pPr>
          </a:lstStyle>
          <a:p xmlns:a="http://schemas.openxmlformats.org/drawingml/2006/main">
            <a:pPr>
              <a:defRPr sz="2400" b="1">
                <a:solidFill>
                  <a:srgbClr val="087F8C"/>
                </a:solidFill>
                <a:latin typeface="DejaVu Sans"/>
                <a:ea typeface="DejaVu Sans"/>
                <a:cs typeface="DejaVu Sans"/>
              </a:defRPr>
            </a:pPr>
            <a:r>
              <a:rPr sz="2400" b="1">
                <a:solidFill>
                  <a:srgbClr val="087F8C"/>
                </a:solidFill>
                <a:latin typeface="DejaVu Sans"/>
                <a:ea typeface="DejaVu Sans"/>
                <a:cs typeface="DejaVu Sans"/>
              </a:rPr>
              <a:t>If a minor angle is 80°, the major angle is 280°.</a:t>
            </a:r>
          </a:p>
        </p:txBody>
      </p:sp>
    </p:spTree>
    <p:extLst>
      <p:ext uri="{BB962C8B-B14F-4D97-AF65-F5344CB8AC3E}">
        <p14:creationId xmlns:p14="http://schemas.microsoft.com/office/powerpoint/2010/main" val="114745247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11">
            <a:extLst xmlns:a="http://schemas.openxmlformats.org/drawingml/2006/main">
              <a:ext uri="{FF2B5EF4-FFF2-40B4-BE49-F238E27FC236}">
                <a16:creationId xmlns:a16="http://schemas.microsoft.com/office/drawing/2014/main" id="{2679A70C-5393-49DB-9AA4-EE6C2AA2688B}"/>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893A0B98-A79A-4F40-9B8E-13170BD6AA5E}"/>
              </a:ext>
            </a:extLst>
          </p:cNvPr>
          <p:cNvPicPr>
            <a:picLocks xmlns:a="http://schemas.openxmlformats.org/drawingml/2006/main" noChangeAspect="1"/>
          </p:cNvPicPr>
          <p:nvPr/>
        </p:nvPicPr>
        <p:blipFill>
          <a:blip xmlns:r="http://schemas.openxmlformats.org/officeDocument/2006/relationships" xmlns:a="http://schemas.openxmlformats.org/drawingml/2006/main" r:embed="Rcfb5076319e440c0"/>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12">
            <a:extLst xmlns:a="http://schemas.openxmlformats.org/drawingml/2006/main">
              <a:ext uri="{FF2B5EF4-FFF2-40B4-BE49-F238E27FC236}">
                <a16:creationId xmlns:a16="http://schemas.microsoft.com/office/drawing/2014/main" id="{4A5BD72F-DD0C-442A-8FAD-D264201CFB63}"/>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Segments</a:t>
            </a:r>
          </a:p>
        </p:txBody>
      </p:sp>
      <p:sp>
        <p:nvSpPr>
          <p:cNvPr id="4" name="text-113">
            <a:extLst xmlns:a="http://schemas.openxmlformats.org/drawingml/2006/main">
              <a:ext uri="{FF2B5EF4-FFF2-40B4-BE49-F238E27FC236}">
                <a16:creationId xmlns:a16="http://schemas.microsoft.com/office/drawing/2014/main" id="{F2A60254-AD5E-4EFF-912E-CDEF489A2D4D}"/>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14">
            <a:extLst xmlns:a="http://schemas.openxmlformats.org/drawingml/2006/main">
              <a:ext uri="{FF2B5EF4-FFF2-40B4-BE49-F238E27FC236}">
                <a16:creationId xmlns:a16="http://schemas.microsoft.com/office/drawing/2014/main" id="{35CE1B9E-DE39-4042-A856-7D55AAB88E74}"/>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11</a:t>
            </a:r>
          </a:p>
        </p:txBody>
      </p:sp>
      <p:sp>
        <p:nvSpPr>
          <p:cNvPr id="6" name="math-diagram-115">
            <a:extLst xmlns:a="http://schemas.openxmlformats.org/drawingml/2006/main">
              <a:ext uri="{FF2B5EF4-FFF2-40B4-BE49-F238E27FC236}">
                <a16:creationId xmlns:a16="http://schemas.microsoft.com/office/drawing/2014/main" id="{6DDD1A86-5F3C-43FF-9661-416808973AD9}"/>
              </a:ext>
            </a:extLst>
          </p:cNvPr>
          <p:cNvSpPr>
            <a:spLocks xmlns:a="http://schemas.openxmlformats.org/drawingml/2006/main" noGrp="1"/>
          </p:cNvSpPr>
          <p:nvPr/>
        </p:nvSpPr>
        <p:spPr>
          <a:xfrm xmlns:a="http://schemas.openxmlformats.org/drawingml/2006/main">
            <a:off x="9001125" y="2667000"/>
            <a:ext cx="1809750" cy="1809750"/>
          </a:xfrm>
          <a:custGeom xmlns:a="http://schemas.openxmlformats.org/drawingml/2006/main">
            <a:pathLst>
              <a:path w="1809750" h="1809750">
                <a:moveTo>
                  <a:pt x="1809750" y="1809750"/>
                </a:moveTo>
                <a:lnTo>
                  <a:pt x="1809130" y="1762376"/>
                </a:lnTo>
                <a:lnTo>
                  <a:pt x="1807270" y="1715035"/>
                </a:lnTo>
                <a:lnTo>
                  <a:pt x="1804171" y="1667759"/>
                </a:lnTo>
                <a:lnTo>
                  <a:pt x="1799836" y="1620580"/>
                </a:lnTo>
                <a:lnTo>
                  <a:pt x="1794267" y="1573530"/>
                </a:lnTo>
                <a:lnTo>
                  <a:pt x="1787469" y="1526643"/>
                </a:lnTo>
                <a:lnTo>
                  <a:pt x="1779446" y="1479949"/>
                </a:lnTo>
                <a:lnTo>
                  <a:pt x="1770203" y="1433482"/>
                </a:lnTo>
                <a:lnTo>
                  <a:pt x="1759746" y="1387272"/>
                </a:lnTo>
                <a:lnTo>
                  <a:pt x="1748084" y="1341352"/>
                </a:lnTo>
                <a:lnTo>
                  <a:pt x="1735224" y="1295753"/>
                </a:lnTo>
                <a:lnTo>
                  <a:pt x="1721175" y="1250506"/>
                </a:lnTo>
                <a:lnTo>
                  <a:pt x="1705945" y="1205643"/>
                </a:lnTo>
                <a:lnTo>
                  <a:pt x="1689547" y="1161194"/>
                </a:lnTo>
                <a:lnTo>
                  <a:pt x="1671991" y="1117189"/>
                </a:lnTo>
                <a:lnTo>
                  <a:pt x="1653289" y="1073658"/>
                </a:lnTo>
                <a:lnTo>
                  <a:pt x="1633454" y="1030633"/>
                </a:lnTo>
                <a:lnTo>
                  <a:pt x="1612499" y="988141"/>
                </a:lnTo>
                <a:lnTo>
                  <a:pt x="1590439" y="946212"/>
                </a:lnTo>
                <a:lnTo>
                  <a:pt x="1567289" y="904875"/>
                </a:lnTo>
                <a:lnTo>
                  <a:pt x="1543066" y="864158"/>
                </a:lnTo>
                <a:lnTo>
                  <a:pt x="1517784" y="824090"/>
                </a:lnTo>
                <a:lnTo>
                  <a:pt x="1491462" y="784696"/>
                </a:lnTo>
                <a:lnTo>
                  <a:pt x="1464119" y="746006"/>
                </a:lnTo>
                <a:lnTo>
                  <a:pt x="1435771" y="708044"/>
                </a:lnTo>
                <a:lnTo>
                  <a:pt x="1406440" y="670837"/>
                </a:lnTo>
                <a:lnTo>
                  <a:pt x="1376145" y="634411"/>
                </a:lnTo>
                <a:lnTo>
                  <a:pt x="1344906" y="598791"/>
                </a:lnTo>
                <a:lnTo>
                  <a:pt x="1312746" y="564000"/>
                </a:lnTo>
                <a:lnTo>
                  <a:pt x="1279686" y="530064"/>
                </a:lnTo>
                <a:lnTo>
                  <a:pt x="1245750" y="497004"/>
                </a:lnTo>
                <a:lnTo>
                  <a:pt x="1210959" y="464844"/>
                </a:lnTo>
                <a:lnTo>
                  <a:pt x="1175339" y="433605"/>
                </a:lnTo>
                <a:lnTo>
                  <a:pt x="1138913" y="403310"/>
                </a:lnTo>
                <a:lnTo>
                  <a:pt x="1101706" y="373979"/>
                </a:lnTo>
                <a:lnTo>
                  <a:pt x="1063744" y="345631"/>
                </a:lnTo>
                <a:lnTo>
                  <a:pt x="1025054" y="318288"/>
                </a:lnTo>
                <a:lnTo>
                  <a:pt x="985660" y="291966"/>
                </a:lnTo>
                <a:lnTo>
                  <a:pt x="945592" y="266684"/>
                </a:lnTo>
                <a:lnTo>
                  <a:pt x="904875" y="242461"/>
                </a:lnTo>
                <a:lnTo>
                  <a:pt x="863538" y="219311"/>
                </a:lnTo>
                <a:lnTo>
                  <a:pt x="821609" y="197251"/>
                </a:lnTo>
                <a:lnTo>
                  <a:pt x="779117" y="176296"/>
                </a:lnTo>
                <a:lnTo>
                  <a:pt x="736092" y="156461"/>
                </a:lnTo>
                <a:lnTo>
                  <a:pt x="692561" y="137759"/>
                </a:lnTo>
                <a:lnTo>
                  <a:pt x="648556" y="120203"/>
                </a:lnTo>
                <a:lnTo>
                  <a:pt x="604107" y="103805"/>
                </a:lnTo>
                <a:lnTo>
                  <a:pt x="559244" y="88575"/>
                </a:lnTo>
                <a:lnTo>
                  <a:pt x="513997" y="74526"/>
                </a:lnTo>
                <a:lnTo>
                  <a:pt x="468398" y="61666"/>
                </a:lnTo>
                <a:lnTo>
                  <a:pt x="422478" y="50004"/>
                </a:lnTo>
                <a:lnTo>
                  <a:pt x="376268" y="39547"/>
                </a:lnTo>
                <a:lnTo>
                  <a:pt x="329801" y="30304"/>
                </a:lnTo>
                <a:lnTo>
                  <a:pt x="283107" y="22281"/>
                </a:lnTo>
                <a:lnTo>
                  <a:pt x="236220" y="15483"/>
                </a:lnTo>
                <a:lnTo>
                  <a:pt x="189170" y="9914"/>
                </a:lnTo>
                <a:lnTo>
                  <a:pt x="141991" y="5579"/>
                </a:lnTo>
                <a:lnTo>
                  <a:pt x="94715" y="2480"/>
                </a:lnTo>
                <a:lnTo>
                  <a:pt x="47374" y="620"/>
                </a:lnTo>
                <a:lnTo>
                  <a:pt x="0" y="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math-diagram-116">
            <a:extLst xmlns:a="http://schemas.openxmlformats.org/drawingml/2006/main">
              <a:ext uri="{FF2B5EF4-FFF2-40B4-BE49-F238E27FC236}">
                <a16:creationId xmlns:a16="http://schemas.microsoft.com/office/drawing/2014/main" id="{FFA6FF4B-52D1-4920-B698-A130F184FB8E}"/>
              </a:ext>
            </a:extLst>
          </p:cNvPr>
          <p:cNvSpPr>
            <a:spLocks xmlns:a="http://schemas.openxmlformats.org/drawingml/2006/main" noGrp="1"/>
          </p:cNvSpPr>
          <p:nvPr/>
        </p:nvSpPr>
        <p:spPr>
          <a:xfrm xmlns:a="http://schemas.openxmlformats.org/drawingml/2006/main">
            <a:off x="9001125" y="2667000"/>
            <a:ext cx="9525" cy="1809750"/>
          </a:xfrm>
          <a:custGeom xmlns:a="http://schemas.openxmlformats.org/drawingml/2006/main">
            <a:pathLst>
              <a:path w="9525" h="1809750">
                <a:moveTo>
                  <a:pt x="0" y="1809750"/>
                </a:moveTo>
                <a:lnTo>
                  <a:pt x="0" y="0"/>
                </a:lnTo>
              </a:path>
            </a:pathLst>
          </a:custGeom>
          <a:noFill xmlns:a="http://schemas.openxmlformats.org/drawingml/2006/main"/>
          <a:ln xmlns:a="http://schemas.openxmlformats.org/drawingml/2006/main" w="28575">
            <a:solidFill>
              <a:srgbClr val="087F8C"/>
            </a:solidFill>
            <a:prstDash val="solid"/>
          </a:ln>
        </p:spPr>
      </p:sp>
      <p:sp>
        <p:nvSpPr>
          <p:cNvPr id="8" name="math-diagram-117">
            <a:extLst xmlns:a="http://schemas.openxmlformats.org/drawingml/2006/main">
              <a:ext uri="{FF2B5EF4-FFF2-40B4-BE49-F238E27FC236}">
                <a16:creationId xmlns:a16="http://schemas.microsoft.com/office/drawing/2014/main" id="{7D828C07-BB8A-40BD-90B3-EF6B0C35CA81}"/>
              </a:ext>
            </a:extLst>
          </p:cNvPr>
          <p:cNvSpPr>
            <a:spLocks xmlns:a="http://schemas.openxmlformats.org/drawingml/2006/main" noGrp="1"/>
          </p:cNvSpPr>
          <p:nvPr/>
        </p:nvSpPr>
        <p:spPr>
          <a:xfrm xmlns:a="http://schemas.openxmlformats.org/drawingml/2006/main">
            <a:off x="9001125" y="4476750"/>
            <a:ext cx="1809750" cy="9525"/>
          </a:xfrm>
          <a:custGeom xmlns:a="http://schemas.openxmlformats.org/drawingml/2006/main">
            <a:pathLst>
              <a:path w="1809750" h="9525">
                <a:moveTo>
                  <a:pt x="0" y="0"/>
                </a:moveTo>
                <a:lnTo>
                  <a:pt x="1809750" y="0"/>
                </a:lnTo>
              </a:path>
            </a:pathLst>
          </a:custGeom>
          <a:noFill xmlns:a="http://schemas.openxmlformats.org/drawingml/2006/main"/>
          <a:ln xmlns:a="http://schemas.openxmlformats.org/drawingml/2006/main" w="28575">
            <a:solidFill>
              <a:srgbClr val="087F8C"/>
            </a:solidFill>
            <a:prstDash val="solid"/>
          </a:ln>
        </p:spPr>
      </p:sp>
      <p:sp>
        <p:nvSpPr>
          <p:cNvPr id="9" name="math-diagram-118">
            <a:extLst xmlns:a="http://schemas.openxmlformats.org/drawingml/2006/main">
              <a:ext uri="{FF2B5EF4-FFF2-40B4-BE49-F238E27FC236}">
                <a16:creationId xmlns:a16="http://schemas.microsoft.com/office/drawing/2014/main" id="{89CD4AF5-660A-4E13-B7A1-BE51915E3AAF}"/>
              </a:ext>
            </a:extLst>
          </p:cNvPr>
          <p:cNvSpPr>
            <a:spLocks xmlns:a="http://schemas.openxmlformats.org/drawingml/2006/main" noGrp="1"/>
          </p:cNvSpPr>
          <p:nvPr/>
        </p:nvSpPr>
        <p:spPr>
          <a:xfrm xmlns:a="http://schemas.openxmlformats.org/drawingml/2006/main">
            <a:off x="9001125" y="2667000"/>
            <a:ext cx="1809750" cy="1809750"/>
          </a:xfrm>
          <a:custGeom xmlns:a="http://schemas.openxmlformats.org/drawingml/2006/main">
            <a:pathLst>
              <a:path w="1809750" h="1809750">
                <a:moveTo>
                  <a:pt x="0" y="0"/>
                </a:moveTo>
                <a:lnTo>
                  <a:pt x="1809750" y="1809750"/>
                </a:lnTo>
              </a:path>
            </a:pathLst>
          </a:custGeom>
          <a:noFill xmlns:a="http://schemas.openxmlformats.org/drawingml/2006/main"/>
          <a:ln xmlns:a="http://schemas.openxmlformats.org/drawingml/2006/main" w="28575">
            <a:solidFill>
              <a:srgbClr val="087F8C"/>
            </a:solidFill>
            <a:prstDash val="solid"/>
          </a:ln>
        </p:spPr>
      </p:sp>
      <p:sp>
        <p:nvSpPr>
          <p:cNvPr id="10" name="text-119">
            <a:extLst xmlns:a="http://schemas.openxmlformats.org/drawingml/2006/main">
              <a:ext uri="{FF2B5EF4-FFF2-40B4-BE49-F238E27FC236}">
                <a16:creationId xmlns:a16="http://schemas.microsoft.com/office/drawing/2014/main" id="{3E309469-5FCE-4EF7-89EB-402743076B6C}"/>
              </a:ext>
            </a:extLst>
          </p:cNvPr>
          <p:cNvSpPr>
            <a:spLocks xmlns:a="http://schemas.openxmlformats.org/drawingml/2006/main" noGrp="1"/>
          </p:cNvSpPr>
          <p:nvPr/>
        </p:nvSpPr>
        <p:spPr>
          <a:xfrm xmlns:a="http://schemas.openxmlformats.org/drawingml/2006/main">
            <a:off x="9201150" y="3981450"/>
            <a:ext cx="1047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90°</a:t>
            </a:r>
          </a:p>
        </p:txBody>
      </p:sp>
      <p:sp>
        <p:nvSpPr>
          <p:cNvPr id="11" name="text-120">
            <a:extLst xmlns:a="http://schemas.openxmlformats.org/drawingml/2006/main">
              <a:ext uri="{FF2B5EF4-FFF2-40B4-BE49-F238E27FC236}">
                <a16:creationId xmlns:a16="http://schemas.microsoft.com/office/drawing/2014/main" id="{128CC95F-4658-448F-930A-7DC1504F738B}"/>
              </a:ext>
            </a:extLst>
          </p:cNvPr>
          <p:cNvSpPr>
            <a:spLocks xmlns:a="http://schemas.openxmlformats.org/drawingml/2006/main" noGrp="1"/>
          </p:cNvSpPr>
          <p:nvPr/>
        </p:nvSpPr>
        <p:spPr>
          <a:xfrm xmlns:a="http://schemas.openxmlformats.org/drawingml/2006/main">
            <a:off x="9191625" y="4667250"/>
            <a:ext cx="190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15364D"/>
                </a:solidFill>
                <a:latin typeface="DejaVu Sans"/>
                <a:ea typeface="DejaVu Sans"/>
                <a:cs typeface="DejaVu Sans"/>
              </a:defRPr>
            </a:defPPr>
            <a:lvl1pPr>
              <a:defRPr sz="1875" b="0">
                <a:solidFill>
                  <a:srgbClr val="15364D"/>
                </a:solidFill>
                <a:latin typeface="DejaVu Sans"/>
                <a:ea typeface="DejaVu Sans"/>
                <a:cs typeface="DejaVu Sans"/>
              </a:defRPr>
            </a:lvl1pPr>
            <a:lvl2pPr>
              <a:defRPr sz="1875" b="0">
                <a:solidFill>
                  <a:srgbClr val="15364D"/>
                </a:solidFill>
                <a:latin typeface="DejaVu Sans"/>
                <a:ea typeface="DejaVu Sans"/>
                <a:cs typeface="DejaVu Sans"/>
              </a:defRPr>
            </a:lvl2pPr>
            <a:lvl3pPr>
              <a:defRPr sz="1875" b="0">
                <a:solidFill>
                  <a:srgbClr val="15364D"/>
                </a:solidFill>
                <a:latin typeface="DejaVu Sans"/>
                <a:ea typeface="DejaVu Sans"/>
                <a:cs typeface="DejaVu Sans"/>
              </a:defRPr>
            </a:lvl3pPr>
            <a:lvl4pPr>
              <a:defRPr sz="1875" b="0">
                <a:solidFill>
                  <a:srgbClr val="15364D"/>
                </a:solidFill>
                <a:latin typeface="DejaVu Sans"/>
                <a:ea typeface="DejaVu Sans"/>
                <a:cs typeface="DejaVu Sans"/>
              </a:defRPr>
            </a:lvl4pPr>
            <a:lvl5pPr>
              <a:defRPr sz="1875" b="0">
                <a:solidFill>
                  <a:srgbClr val="15364D"/>
                </a:solidFill>
                <a:latin typeface="DejaVu Sans"/>
                <a:ea typeface="DejaVu Sans"/>
                <a:cs typeface="DejaVu Sans"/>
              </a:defRPr>
            </a:lvl5pPr>
            <a:lvl6pPr>
              <a:defRPr sz="1875" b="0">
                <a:solidFill>
                  <a:srgbClr val="15364D"/>
                </a:solidFill>
                <a:latin typeface="DejaVu Sans"/>
                <a:ea typeface="DejaVu Sans"/>
                <a:cs typeface="DejaVu Sans"/>
              </a:defRPr>
            </a:lvl6pPr>
            <a:lvl7pPr>
              <a:defRPr sz="1875" b="0">
                <a:solidFill>
                  <a:srgbClr val="15364D"/>
                </a:solidFill>
                <a:latin typeface="DejaVu Sans"/>
                <a:ea typeface="DejaVu Sans"/>
                <a:cs typeface="DejaVu Sans"/>
              </a:defRPr>
            </a:lvl7pPr>
            <a:lvl8pPr>
              <a:defRPr sz="1875" b="0">
                <a:solidFill>
                  <a:srgbClr val="15364D"/>
                </a:solidFill>
                <a:latin typeface="DejaVu Sans"/>
                <a:ea typeface="DejaVu Sans"/>
                <a:cs typeface="DejaVu Sans"/>
              </a:defRPr>
            </a:lvl8pPr>
            <a:lvl9pPr>
              <a:defRPr sz="1875" b="0">
                <a:solidFill>
                  <a:srgbClr val="15364D"/>
                </a:solidFill>
                <a:latin typeface="DejaVu Sans"/>
                <a:ea typeface="DejaVu Sans"/>
                <a:cs typeface="DejaVu Sans"/>
              </a:defRPr>
            </a:lvl9pPr>
          </a:lstStyle>
          <a:p xmlns:a="http://schemas.openxmlformats.org/drawingml/2006/main">
            <a:pPr>
              <a:defRPr sz="1875" b="0">
                <a:solidFill>
                  <a:srgbClr val="15364D"/>
                </a:solidFill>
                <a:latin typeface="DejaVu Sans"/>
                <a:ea typeface="DejaVu Sans"/>
                <a:cs typeface="DejaVu Sans"/>
              </a:defRPr>
            </a:pPr>
            <a:r>
              <a:rPr sz="1875" b="0">
                <a:solidFill>
                  <a:srgbClr val="15364D"/>
                </a:solidFill>
                <a:latin typeface="DejaVu Sans"/>
                <a:ea typeface="DejaVu Sans"/>
                <a:cs typeface="DejaVu Sans"/>
              </a:rPr>
              <a:t>r = 8 cm</a:t>
            </a:r>
          </a:p>
        </p:txBody>
      </p:sp>
      <p:sp>
        <p:nvSpPr>
          <p:cNvPr id="12" name="text-121">
            <a:extLst xmlns:a="http://schemas.openxmlformats.org/drawingml/2006/main">
              <a:ext uri="{FF2B5EF4-FFF2-40B4-BE49-F238E27FC236}">
                <a16:creationId xmlns:a16="http://schemas.microsoft.com/office/drawing/2014/main" id="{AD6F783D-05DB-445D-9A6E-50B5DB29B687}"/>
              </a:ext>
            </a:extLst>
          </p:cNvPr>
          <p:cNvSpPr>
            <a:spLocks xmlns:a="http://schemas.openxmlformats.org/drawingml/2006/main" noGrp="1"/>
          </p:cNvSpPr>
          <p:nvPr/>
        </p:nvSpPr>
        <p:spPr>
          <a:xfrm xmlns:a="http://schemas.openxmlformats.org/drawingml/2006/main">
            <a:off x="533400" y="1952625"/>
            <a:ext cx="6667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Sector area = (90/360)π × 8²</a:t>
            </a:r>
          </a:p>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 16π cm²</a:t>
            </a:r>
          </a:p>
        </p:txBody>
      </p:sp>
      <p:sp>
        <p:nvSpPr>
          <p:cNvPr id="13" name="text-122">
            <a:extLst xmlns:a="http://schemas.openxmlformats.org/drawingml/2006/main">
              <a:ext uri="{FF2B5EF4-FFF2-40B4-BE49-F238E27FC236}">
                <a16:creationId xmlns:a16="http://schemas.microsoft.com/office/drawing/2014/main" id="{86465FEE-F36C-4E6B-AEA8-D2939D74E14A}"/>
              </a:ext>
            </a:extLst>
          </p:cNvPr>
          <p:cNvSpPr>
            <a:spLocks xmlns:a="http://schemas.openxmlformats.org/drawingml/2006/main" noGrp="1"/>
          </p:cNvSpPr>
          <p:nvPr/>
        </p:nvSpPr>
        <p:spPr>
          <a:xfrm xmlns:a="http://schemas.openxmlformats.org/drawingml/2006/main">
            <a:off x="533400" y="2886075"/>
            <a:ext cx="6667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Triangle area = ½ × 8 × 8 = 32 cm²</a:t>
            </a:r>
          </a:p>
        </p:txBody>
      </p:sp>
      <p:sp>
        <p:nvSpPr>
          <p:cNvPr id="14" name="text-123">
            <a:extLst xmlns:a="http://schemas.openxmlformats.org/drawingml/2006/main">
              <a:ext uri="{FF2B5EF4-FFF2-40B4-BE49-F238E27FC236}">
                <a16:creationId xmlns:a16="http://schemas.microsoft.com/office/drawing/2014/main" id="{8B607130-ABEA-42D5-90DB-D96B0F840C66}"/>
              </a:ext>
            </a:extLst>
          </p:cNvPr>
          <p:cNvSpPr>
            <a:spLocks xmlns:a="http://schemas.openxmlformats.org/drawingml/2006/main" noGrp="1"/>
          </p:cNvSpPr>
          <p:nvPr/>
        </p:nvSpPr>
        <p:spPr>
          <a:xfrm xmlns:a="http://schemas.openxmlformats.org/drawingml/2006/main">
            <a:off x="533400" y="3819525"/>
            <a:ext cx="6667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Minor segment = 16π − 32 cm²</a:t>
            </a:r>
          </a:p>
        </p:txBody>
      </p:sp>
      <p:sp>
        <p:nvSpPr>
          <p:cNvPr id="15" name="text-124">
            <a:extLst xmlns:a="http://schemas.openxmlformats.org/drawingml/2006/main">
              <a:ext uri="{FF2B5EF4-FFF2-40B4-BE49-F238E27FC236}">
                <a16:creationId xmlns:a16="http://schemas.microsoft.com/office/drawing/2014/main" id="{6A9BA1AB-2F93-4029-A041-19E9CF3CF899}"/>
              </a:ext>
            </a:extLst>
          </p:cNvPr>
          <p:cNvSpPr>
            <a:spLocks xmlns:a="http://schemas.openxmlformats.org/drawingml/2006/main" noGrp="1"/>
          </p:cNvSpPr>
          <p:nvPr/>
        </p:nvSpPr>
        <p:spPr>
          <a:xfrm xmlns:a="http://schemas.openxmlformats.org/drawingml/2006/main">
            <a:off x="533400" y="4752975"/>
            <a:ext cx="66675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15364D"/>
                </a:solidFill>
                <a:latin typeface="DejaVu Sans"/>
                <a:ea typeface="DejaVu Sans"/>
                <a:cs typeface="DejaVu Sans"/>
              </a:defRPr>
            </a:defPPr>
            <a:lvl1pPr>
              <a:defRPr sz="2025" b="0">
                <a:solidFill>
                  <a:srgbClr val="15364D"/>
                </a:solidFill>
                <a:latin typeface="DejaVu Sans"/>
                <a:ea typeface="DejaVu Sans"/>
                <a:cs typeface="DejaVu Sans"/>
              </a:defRPr>
            </a:lvl1pPr>
            <a:lvl2pPr>
              <a:defRPr sz="2025" b="0">
                <a:solidFill>
                  <a:srgbClr val="15364D"/>
                </a:solidFill>
                <a:latin typeface="DejaVu Sans"/>
                <a:ea typeface="DejaVu Sans"/>
                <a:cs typeface="DejaVu Sans"/>
              </a:defRPr>
            </a:lvl2pPr>
            <a:lvl3pPr>
              <a:defRPr sz="2025" b="0">
                <a:solidFill>
                  <a:srgbClr val="15364D"/>
                </a:solidFill>
                <a:latin typeface="DejaVu Sans"/>
                <a:ea typeface="DejaVu Sans"/>
                <a:cs typeface="DejaVu Sans"/>
              </a:defRPr>
            </a:lvl3pPr>
            <a:lvl4pPr>
              <a:defRPr sz="2025" b="0">
                <a:solidFill>
                  <a:srgbClr val="15364D"/>
                </a:solidFill>
                <a:latin typeface="DejaVu Sans"/>
                <a:ea typeface="DejaVu Sans"/>
                <a:cs typeface="DejaVu Sans"/>
              </a:defRPr>
            </a:lvl4pPr>
            <a:lvl5pPr>
              <a:defRPr sz="2025" b="0">
                <a:solidFill>
                  <a:srgbClr val="15364D"/>
                </a:solidFill>
                <a:latin typeface="DejaVu Sans"/>
                <a:ea typeface="DejaVu Sans"/>
                <a:cs typeface="DejaVu Sans"/>
              </a:defRPr>
            </a:lvl5pPr>
            <a:lvl6pPr>
              <a:defRPr sz="2025" b="0">
                <a:solidFill>
                  <a:srgbClr val="15364D"/>
                </a:solidFill>
                <a:latin typeface="DejaVu Sans"/>
                <a:ea typeface="DejaVu Sans"/>
                <a:cs typeface="DejaVu Sans"/>
              </a:defRPr>
            </a:lvl6pPr>
            <a:lvl7pPr>
              <a:defRPr sz="2025" b="0">
                <a:solidFill>
                  <a:srgbClr val="15364D"/>
                </a:solidFill>
                <a:latin typeface="DejaVu Sans"/>
                <a:ea typeface="DejaVu Sans"/>
                <a:cs typeface="DejaVu Sans"/>
              </a:defRPr>
            </a:lvl7pPr>
            <a:lvl8pPr>
              <a:defRPr sz="2025" b="0">
                <a:solidFill>
                  <a:srgbClr val="15364D"/>
                </a:solidFill>
                <a:latin typeface="DejaVu Sans"/>
                <a:ea typeface="DejaVu Sans"/>
                <a:cs typeface="DejaVu Sans"/>
              </a:defRPr>
            </a:lvl8pPr>
            <a:lvl9pPr>
              <a:defRPr sz="2025" b="0">
                <a:solidFill>
                  <a:srgbClr val="15364D"/>
                </a:solidFill>
                <a:latin typeface="DejaVu Sans"/>
                <a:ea typeface="DejaVu Sans"/>
                <a:cs typeface="DejaVu Sans"/>
              </a:defRPr>
            </a:lvl9pPr>
          </a:lstStyle>
          <a:p xmlns:a="http://schemas.openxmlformats.org/drawingml/2006/main">
            <a:pPr>
              <a:defRPr sz="2025" b="0">
                <a:solidFill>
                  <a:srgbClr val="15364D"/>
                </a:solidFill>
                <a:latin typeface="DejaVu Sans"/>
                <a:ea typeface="DejaVu Sans"/>
                <a:cs typeface="DejaVu Sans"/>
              </a:defRPr>
            </a:pPr>
            <a:r>
              <a:rPr sz="2025" b="0">
                <a:solidFill>
                  <a:srgbClr val="15364D"/>
                </a:solidFill>
                <a:latin typeface="DejaVu Sans"/>
                <a:ea typeface="DejaVu Sans"/>
                <a:cs typeface="DejaVu Sans"/>
              </a:rPr>
              <a:t>Major segment = 48π + 32 cm²</a:t>
            </a:r>
          </a:p>
        </p:txBody>
      </p:sp>
    </p:spTree>
    <p:extLst>
      <p:ext uri="{BB962C8B-B14F-4D97-AF65-F5344CB8AC3E}">
        <p14:creationId xmlns:p14="http://schemas.microsoft.com/office/powerpoint/2010/main" val="190154040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25">
            <a:extLst xmlns:a="http://schemas.openxmlformats.org/drawingml/2006/main">
              <a:ext uri="{FF2B5EF4-FFF2-40B4-BE49-F238E27FC236}">
                <a16:creationId xmlns:a16="http://schemas.microsoft.com/office/drawing/2014/main" id="{4CB38D9A-766D-4854-9807-504DB3627BC4}"/>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4407E965-9F28-4307-81E2-4754993C4B97}"/>
              </a:ext>
            </a:extLst>
          </p:cNvPr>
          <p:cNvPicPr>
            <a:picLocks xmlns:a="http://schemas.openxmlformats.org/drawingml/2006/main" noChangeAspect="1"/>
          </p:cNvPicPr>
          <p:nvPr/>
        </p:nvPicPr>
        <p:blipFill>
          <a:blip xmlns:r="http://schemas.openxmlformats.org/officeDocument/2006/relationships" xmlns:a="http://schemas.openxmlformats.org/drawingml/2006/main" r:embed="R77e7494686244237"/>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26">
            <a:extLst xmlns:a="http://schemas.openxmlformats.org/drawingml/2006/main">
              <a:ext uri="{FF2B5EF4-FFF2-40B4-BE49-F238E27FC236}">
                <a16:creationId xmlns:a16="http://schemas.microsoft.com/office/drawing/2014/main" id="{57769794-EE9B-4102-B921-422FF409ED69}"/>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Algebra from area</a:t>
            </a:r>
          </a:p>
        </p:txBody>
      </p:sp>
      <p:sp>
        <p:nvSpPr>
          <p:cNvPr id="4" name="text-127">
            <a:extLst xmlns:a="http://schemas.openxmlformats.org/drawingml/2006/main">
              <a:ext uri="{FF2B5EF4-FFF2-40B4-BE49-F238E27FC236}">
                <a16:creationId xmlns:a16="http://schemas.microsoft.com/office/drawing/2014/main" id="{13BA8EBE-423B-42BC-963F-4BDF25733779}"/>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28">
            <a:extLst xmlns:a="http://schemas.openxmlformats.org/drawingml/2006/main">
              <a:ext uri="{FF2B5EF4-FFF2-40B4-BE49-F238E27FC236}">
                <a16:creationId xmlns:a16="http://schemas.microsoft.com/office/drawing/2014/main" id="{122033DC-08FA-4C71-A668-329AC3EA4194}"/>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12</a:t>
            </a:r>
          </a:p>
        </p:txBody>
      </p:sp>
      <p:sp>
        <p:nvSpPr>
          <p:cNvPr id="6" name="diagram-129">
            <a:extLst xmlns:a="http://schemas.openxmlformats.org/drawingml/2006/main">
              <a:ext uri="{FF2B5EF4-FFF2-40B4-BE49-F238E27FC236}">
                <a16:creationId xmlns:a16="http://schemas.microsoft.com/office/drawing/2014/main" id="{D7C07983-8D17-488B-8FA2-4B145AE200F0}"/>
              </a:ext>
            </a:extLst>
          </p:cNvPr>
          <p:cNvSpPr>
            <a:spLocks xmlns:a="http://schemas.openxmlformats.org/drawingml/2006/main" noGrp="1"/>
          </p:cNvSpPr>
          <p:nvPr/>
        </p:nvSpPr>
        <p:spPr>
          <a:xfrm xmlns:a="http://schemas.openxmlformats.org/drawingml/2006/main">
            <a:off x="8001000" y="2762250"/>
            <a:ext cx="3048000" cy="1809750"/>
          </a:xfrm>
          <a:prstGeom xmlns:a="http://schemas.openxmlformats.org/drawingml/2006/main" prst="rect">
            <a:avLst/>
          </a:prstGeom>
          <a:solidFill xmlns:a="http://schemas.openxmlformats.org/drawingml/2006/main">
            <a:srgbClr val="DFF0F1"/>
          </a:solidFill>
          <a:ln xmlns:a="http://schemas.openxmlformats.org/drawingml/2006/main" w="28575">
            <a:solidFill>
              <a:srgbClr val="087F8C"/>
            </a:solidFill>
            <a:prstDash val="solid"/>
          </a:ln>
        </p:spPr>
      </p:sp>
      <p:sp>
        <p:nvSpPr>
          <p:cNvPr id="7" name="text-130">
            <a:extLst xmlns:a="http://schemas.openxmlformats.org/drawingml/2006/main">
              <a:ext uri="{FF2B5EF4-FFF2-40B4-BE49-F238E27FC236}">
                <a16:creationId xmlns:a16="http://schemas.microsoft.com/office/drawing/2014/main" id="{D1BA02E0-F6AC-4297-B276-F90ACEE68488}"/>
              </a:ext>
            </a:extLst>
          </p:cNvPr>
          <p:cNvSpPr>
            <a:spLocks xmlns:a="http://schemas.openxmlformats.org/drawingml/2006/main" noGrp="1"/>
          </p:cNvSpPr>
          <p:nvPr/>
        </p:nvSpPr>
        <p:spPr>
          <a:xfrm xmlns:a="http://schemas.openxmlformats.org/drawingml/2006/main">
            <a:off x="8763000" y="4762500"/>
            <a:ext cx="1714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x + 5</a:t>
            </a:r>
          </a:p>
        </p:txBody>
      </p:sp>
      <p:sp>
        <p:nvSpPr>
          <p:cNvPr id="8" name="text-131">
            <a:extLst xmlns:a="http://schemas.openxmlformats.org/drawingml/2006/main">
              <a:ext uri="{FF2B5EF4-FFF2-40B4-BE49-F238E27FC236}">
                <a16:creationId xmlns:a16="http://schemas.microsoft.com/office/drawing/2014/main" id="{E459CF3E-4126-43C2-B25C-7DD8BA8F6AD9}"/>
              </a:ext>
            </a:extLst>
          </p:cNvPr>
          <p:cNvSpPr>
            <a:spLocks xmlns:a="http://schemas.openxmlformats.org/drawingml/2006/main" noGrp="1"/>
          </p:cNvSpPr>
          <p:nvPr/>
        </p:nvSpPr>
        <p:spPr>
          <a:xfrm xmlns:a="http://schemas.openxmlformats.org/drawingml/2006/main">
            <a:off x="11239500" y="342900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x</a:t>
            </a:r>
          </a:p>
        </p:txBody>
      </p:sp>
      <p:sp>
        <p:nvSpPr>
          <p:cNvPr id="9" name="text-132">
            <a:extLst xmlns:a="http://schemas.openxmlformats.org/drawingml/2006/main">
              <a:ext uri="{FF2B5EF4-FFF2-40B4-BE49-F238E27FC236}">
                <a16:creationId xmlns:a16="http://schemas.microsoft.com/office/drawing/2014/main" id="{FB8149A6-7BF7-41F3-BB77-0D7F314970CF}"/>
              </a:ext>
            </a:extLst>
          </p:cNvPr>
          <p:cNvSpPr>
            <a:spLocks xmlns:a="http://schemas.openxmlformats.org/drawingml/2006/main" noGrp="1"/>
          </p:cNvSpPr>
          <p:nvPr/>
        </p:nvSpPr>
        <p:spPr>
          <a:xfrm xmlns:a="http://schemas.openxmlformats.org/drawingml/2006/main">
            <a:off x="533400" y="1952625"/>
            <a:ext cx="68580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Rectangle area = 84 cm²</a:t>
            </a:r>
          </a:p>
        </p:txBody>
      </p:sp>
      <p:sp>
        <p:nvSpPr>
          <p:cNvPr id="10" name="text-133">
            <a:extLst xmlns:a="http://schemas.openxmlformats.org/drawingml/2006/main">
              <a:ext uri="{FF2B5EF4-FFF2-40B4-BE49-F238E27FC236}">
                <a16:creationId xmlns:a16="http://schemas.microsoft.com/office/drawing/2014/main" id="{90D4049D-16AF-422A-8EBC-1CD447FF814A}"/>
              </a:ext>
            </a:extLst>
          </p:cNvPr>
          <p:cNvSpPr>
            <a:spLocks xmlns:a="http://schemas.openxmlformats.org/drawingml/2006/main" noGrp="1"/>
          </p:cNvSpPr>
          <p:nvPr/>
        </p:nvSpPr>
        <p:spPr>
          <a:xfrm xmlns:a="http://schemas.openxmlformats.org/drawingml/2006/main">
            <a:off x="533400" y="2667000"/>
            <a:ext cx="68580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x(x + 5) = 84</a:t>
            </a:r>
          </a:p>
        </p:txBody>
      </p:sp>
      <p:sp>
        <p:nvSpPr>
          <p:cNvPr id="11" name="text-134">
            <a:extLst xmlns:a="http://schemas.openxmlformats.org/drawingml/2006/main">
              <a:ext uri="{FF2B5EF4-FFF2-40B4-BE49-F238E27FC236}">
                <a16:creationId xmlns:a16="http://schemas.microsoft.com/office/drawing/2014/main" id="{4AA5161E-E649-456D-AE6F-1480FC0B734A}"/>
              </a:ext>
            </a:extLst>
          </p:cNvPr>
          <p:cNvSpPr>
            <a:spLocks xmlns:a="http://schemas.openxmlformats.org/drawingml/2006/main" noGrp="1"/>
          </p:cNvSpPr>
          <p:nvPr/>
        </p:nvSpPr>
        <p:spPr>
          <a:xfrm xmlns:a="http://schemas.openxmlformats.org/drawingml/2006/main">
            <a:off x="533400" y="3381375"/>
            <a:ext cx="68580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x² + 5x − 84 = 0</a:t>
            </a:r>
          </a:p>
        </p:txBody>
      </p:sp>
      <p:sp>
        <p:nvSpPr>
          <p:cNvPr id="12" name="text-135">
            <a:extLst xmlns:a="http://schemas.openxmlformats.org/drawingml/2006/main">
              <a:ext uri="{FF2B5EF4-FFF2-40B4-BE49-F238E27FC236}">
                <a16:creationId xmlns:a16="http://schemas.microsoft.com/office/drawing/2014/main" id="{EAB31D5E-0C0A-4115-9220-F569153DC62B}"/>
              </a:ext>
            </a:extLst>
          </p:cNvPr>
          <p:cNvSpPr>
            <a:spLocks xmlns:a="http://schemas.openxmlformats.org/drawingml/2006/main" noGrp="1"/>
          </p:cNvSpPr>
          <p:nvPr/>
        </p:nvSpPr>
        <p:spPr>
          <a:xfrm xmlns:a="http://schemas.openxmlformats.org/drawingml/2006/main">
            <a:off x="533400" y="4095750"/>
            <a:ext cx="68580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(x + 12)(x − 7) = 0</a:t>
            </a:r>
          </a:p>
        </p:txBody>
      </p:sp>
      <p:sp>
        <p:nvSpPr>
          <p:cNvPr id="13" name="text-136">
            <a:extLst xmlns:a="http://schemas.openxmlformats.org/drawingml/2006/main">
              <a:ext uri="{FF2B5EF4-FFF2-40B4-BE49-F238E27FC236}">
                <a16:creationId xmlns:a16="http://schemas.microsoft.com/office/drawing/2014/main" id="{4537EED6-669D-42A5-93B2-A12D450E639A}"/>
              </a:ext>
            </a:extLst>
          </p:cNvPr>
          <p:cNvSpPr>
            <a:spLocks xmlns:a="http://schemas.openxmlformats.org/drawingml/2006/main" noGrp="1"/>
          </p:cNvSpPr>
          <p:nvPr/>
        </p:nvSpPr>
        <p:spPr>
          <a:xfrm xmlns:a="http://schemas.openxmlformats.org/drawingml/2006/main">
            <a:off x="533400" y="4810125"/>
            <a:ext cx="68580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x = 7 cm; length = 12 cm</a:t>
            </a:r>
          </a:p>
        </p:txBody>
      </p:sp>
    </p:spTree>
    <p:extLst>
      <p:ext uri="{BB962C8B-B14F-4D97-AF65-F5344CB8AC3E}">
        <p14:creationId xmlns:p14="http://schemas.microsoft.com/office/powerpoint/2010/main" val="5319680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37">
            <a:extLst xmlns:a="http://schemas.openxmlformats.org/drawingml/2006/main">
              <a:ext uri="{FF2B5EF4-FFF2-40B4-BE49-F238E27FC236}">
                <a16:creationId xmlns:a16="http://schemas.microsoft.com/office/drawing/2014/main" id="{FD6A1838-BA7C-4472-82F1-00B1AA6934D9}"/>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117FE6E0-DDD8-44BA-9EBE-712F7954B442}"/>
              </a:ext>
            </a:extLst>
          </p:cNvPr>
          <p:cNvPicPr>
            <a:picLocks xmlns:a="http://schemas.openxmlformats.org/drawingml/2006/main" noChangeAspect="1"/>
          </p:cNvPicPr>
          <p:nvPr/>
        </p:nvPicPr>
        <p:blipFill>
          <a:blip xmlns:r="http://schemas.openxmlformats.org/officeDocument/2006/relationships" xmlns:a="http://schemas.openxmlformats.org/drawingml/2006/main" r:embed="R60979b74cde74988"/>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38">
            <a:extLst xmlns:a="http://schemas.openxmlformats.org/drawingml/2006/main">
              <a:ext uri="{FF2B5EF4-FFF2-40B4-BE49-F238E27FC236}">
                <a16:creationId xmlns:a16="http://schemas.microsoft.com/office/drawing/2014/main" id="{C62A8CC5-F8D8-4B55-ACF5-3B94859555DB}"/>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Rings and boundaries</a:t>
            </a:r>
          </a:p>
        </p:txBody>
      </p:sp>
      <p:sp>
        <p:nvSpPr>
          <p:cNvPr id="4" name="text-139">
            <a:extLst xmlns:a="http://schemas.openxmlformats.org/drawingml/2006/main">
              <a:ext uri="{FF2B5EF4-FFF2-40B4-BE49-F238E27FC236}">
                <a16:creationId xmlns:a16="http://schemas.microsoft.com/office/drawing/2014/main" id="{58677887-C777-40F2-A236-FD885B416C3D}"/>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40">
            <a:extLst xmlns:a="http://schemas.openxmlformats.org/drawingml/2006/main">
              <a:ext uri="{FF2B5EF4-FFF2-40B4-BE49-F238E27FC236}">
                <a16:creationId xmlns:a16="http://schemas.microsoft.com/office/drawing/2014/main" id="{F92EE513-A24B-48DB-A8C6-5C6BD9AE0F25}"/>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13</a:t>
            </a:r>
          </a:p>
        </p:txBody>
      </p:sp>
      <p:sp>
        <p:nvSpPr>
          <p:cNvPr id="6" name="diagram-141">
            <a:extLst xmlns:a="http://schemas.openxmlformats.org/drawingml/2006/main">
              <a:ext uri="{FF2B5EF4-FFF2-40B4-BE49-F238E27FC236}">
                <a16:creationId xmlns:a16="http://schemas.microsoft.com/office/drawing/2014/main" id="{89B424CE-53C5-4D8F-B830-867C828D756B}"/>
              </a:ext>
            </a:extLst>
          </p:cNvPr>
          <p:cNvSpPr>
            <a:spLocks xmlns:a="http://schemas.openxmlformats.org/drawingml/2006/main" noGrp="1"/>
          </p:cNvSpPr>
          <p:nvPr/>
        </p:nvSpPr>
        <p:spPr>
          <a:xfrm xmlns:a="http://schemas.openxmlformats.org/drawingml/2006/main">
            <a:off x="7905750" y="2381250"/>
            <a:ext cx="2857500" cy="2857500"/>
          </a:xfrm>
          <a:prstGeom xmlns:a="http://schemas.openxmlformats.org/drawingml/2006/main" prst="ellipse">
            <a:avLst/>
          </a:prstGeom>
          <a:solidFill xmlns:a="http://schemas.openxmlformats.org/drawingml/2006/main">
            <a:srgbClr val="DFF0F1"/>
          </a:solidFill>
          <a:ln xmlns:a="http://schemas.openxmlformats.org/drawingml/2006/main" w="28575">
            <a:solidFill>
              <a:srgbClr val="087F8C"/>
            </a:solidFill>
            <a:prstDash val="solid"/>
          </a:ln>
        </p:spPr>
      </p:sp>
      <p:sp>
        <p:nvSpPr>
          <p:cNvPr id="7" name="diagram-142">
            <a:extLst xmlns:a="http://schemas.openxmlformats.org/drawingml/2006/main">
              <a:ext uri="{FF2B5EF4-FFF2-40B4-BE49-F238E27FC236}">
                <a16:creationId xmlns:a16="http://schemas.microsoft.com/office/drawing/2014/main" id="{D5D187A0-5052-4A30-A6AA-F86A58D228E6}"/>
              </a:ext>
            </a:extLst>
          </p:cNvPr>
          <p:cNvSpPr>
            <a:spLocks xmlns:a="http://schemas.openxmlformats.org/drawingml/2006/main" noGrp="1"/>
          </p:cNvSpPr>
          <p:nvPr/>
        </p:nvSpPr>
        <p:spPr>
          <a:xfrm xmlns:a="http://schemas.openxmlformats.org/drawingml/2006/main">
            <a:off x="8477250" y="2952750"/>
            <a:ext cx="1714500" cy="1714500"/>
          </a:xfrm>
          <a:prstGeom xmlns:a="http://schemas.openxmlformats.org/drawingml/2006/main" prst="ellipse">
            <a:avLst/>
          </a:prstGeom>
          <a:solidFill xmlns:a="http://schemas.openxmlformats.org/drawingml/2006/main">
            <a:srgbClr val="FFFFFF"/>
          </a:solidFill>
          <a:ln xmlns:a="http://schemas.openxmlformats.org/drawingml/2006/main" w="28575">
            <a:solidFill>
              <a:srgbClr val="087F8C"/>
            </a:solidFill>
            <a:prstDash val="solid"/>
          </a:ln>
        </p:spPr>
      </p:sp>
      <p:sp>
        <p:nvSpPr>
          <p:cNvPr id="8" name="text-143">
            <a:extLst xmlns:a="http://schemas.openxmlformats.org/drawingml/2006/main">
              <a:ext uri="{FF2B5EF4-FFF2-40B4-BE49-F238E27FC236}">
                <a16:creationId xmlns:a16="http://schemas.microsoft.com/office/drawing/2014/main" id="{B8C28CDC-5F83-4A15-9612-A1BD2789FEAC}"/>
              </a:ext>
            </a:extLst>
          </p:cNvPr>
          <p:cNvSpPr>
            <a:spLocks xmlns:a="http://schemas.openxmlformats.org/drawingml/2006/main" noGrp="1"/>
          </p:cNvSpPr>
          <p:nvPr/>
        </p:nvSpPr>
        <p:spPr>
          <a:xfrm xmlns:a="http://schemas.openxmlformats.org/drawingml/2006/main">
            <a:off x="7524750" y="5334000"/>
            <a:ext cx="2190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R = 10 cm</a:t>
            </a:r>
          </a:p>
        </p:txBody>
      </p:sp>
      <p:sp>
        <p:nvSpPr>
          <p:cNvPr id="9" name="text-144">
            <a:extLst xmlns:a="http://schemas.openxmlformats.org/drawingml/2006/main">
              <a:ext uri="{FF2B5EF4-FFF2-40B4-BE49-F238E27FC236}">
                <a16:creationId xmlns:a16="http://schemas.microsoft.com/office/drawing/2014/main" id="{FBE752F9-6812-49E1-A7DB-A04D7319535C}"/>
              </a:ext>
            </a:extLst>
          </p:cNvPr>
          <p:cNvSpPr>
            <a:spLocks xmlns:a="http://schemas.openxmlformats.org/drawingml/2006/main" noGrp="1"/>
          </p:cNvSpPr>
          <p:nvPr/>
        </p:nvSpPr>
        <p:spPr>
          <a:xfrm xmlns:a="http://schemas.openxmlformats.org/drawingml/2006/main">
            <a:off x="8858250" y="1952625"/>
            <a:ext cx="2190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15364D"/>
                </a:solidFill>
                <a:latin typeface="DejaVu Sans"/>
                <a:ea typeface="DejaVu Sans"/>
                <a:cs typeface="DejaVu Sans"/>
              </a:defRPr>
            </a:defPPr>
            <a:lvl1pPr>
              <a:defRPr sz="1950" b="0">
                <a:solidFill>
                  <a:srgbClr val="15364D"/>
                </a:solidFill>
                <a:latin typeface="DejaVu Sans"/>
                <a:ea typeface="DejaVu Sans"/>
                <a:cs typeface="DejaVu Sans"/>
              </a:defRPr>
            </a:lvl1pPr>
            <a:lvl2pPr>
              <a:defRPr sz="1950" b="0">
                <a:solidFill>
                  <a:srgbClr val="15364D"/>
                </a:solidFill>
                <a:latin typeface="DejaVu Sans"/>
                <a:ea typeface="DejaVu Sans"/>
                <a:cs typeface="DejaVu Sans"/>
              </a:defRPr>
            </a:lvl2pPr>
            <a:lvl3pPr>
              <a:defRPr sz="1950" b="0">
                <a:solidFill>
                  <a:srgbClr val="15364D"/>
                </a:solidFill>
                <a:latin typeface="DejaVu Sans"/>
                <a:ea typeface="DejaVu Sans"/>
                <a:cs typeface="DejaVu Sans"/>
              </a:defRPr>
            </a:lvl3pPr>
            <a:lvl4pPr>
              <a:defRPr sz="1950" b="0">
                <a:solidFill>
                  <a:srgbClr val="15364D"/>
                </a:solidFill>
                <a:latin typeface="DejaVu Sans"/>
                <a:ea typeface="DejaVu Sans"/>
                <a:cs typeface="DejaVu Sans"/>
              </a:defRPr>
            </a:lvl4pPr>
            <a:lvl5pPr>
              <a:defRPr sz="1950" b="0">
                <a:solidFill>
                  <a:srgbClr val="15364D"/>
                </a:solidFill>
                <a:latin typeface="DejaVu Sans"/>
                <a:ea typeface="DejaVu Sans"/>
                <a:cs typeface="DejaVu Sans"/>
              </a:defRPr>
            </a:lvl5pPr>
            <a:lvl6pPr>
              <a:defRPr sz="1950" b="0">
                <a:solidFill>
                  <a:srgbClr val="15364D"/>
                </a:solidFill>
                <a:latin typeface="DejaVu Sans"/>
                <a:ea typeface="DejaVu Sans"/>
                <a:cs typeface="DejaVu Sans"/>
              </a:defRPr>
            </a:lvl6pPr>
            <a:lvl7pPr>
              <a:defRPr sz="1950" b="0">
                <a:solidFill>
                  <a:srgbClr val="15364D"/>
                </a:solidFill>
                <a:latin typeface="DejaVu Sans"/>
                <a:ea typeface="DejaVu Sans"/>
                <a:cs typeface="DejaVu Sans"/>
              </a:defRPr>
            </a:lvl7pPr>
            <a:lvl8pPr>
              <a:defRPr sz="1950" b="0">
                <a:solidFill>
                  <a:srgbClr val="15364D"/>
                </a:solidFill>
                <a:latin typeface="DejaVu Sans"/>
                <a:ea typeface="DejaVu Sans"/>
                <a:cs typeface="DejaVu Sans"/>
              </a:defRPr>
            </a:lvl8pPr>
            <a:lvl9pPr>
              <a:defRPr sz="1950" b="0">
                <a:solidFill>
                  <a:srgbClr val="15364D"/>
                </a:solidFill>
                <a:latin typeface="DejaVu Sans"/>
                <a:ea typeface="DejaVu Sans"/>
                <a:cs typeface="DejaVu Sans"/>
              </a:defRPr>
            </a:lvl9pPr>
          </a:lstStyle>
          <a:p xmlns:a="http://schemas.openxmlformats.org/drawingml/2006/main">
            <a:pPr>
              <a:defRPr sz="1950" b="0">
                <a:solidFill>
                  <a:srgbClr val="15364D"/>
                </a:solidFill>
                <a:latin typeface="DejaVu Sans"/>
                <a:ea typeface="DejaVu Sans"/>
                <a:cs typeface="DejaVu Sans"/>
              </a:defRPr>
            </a:pPr>
            <a:r>
              <a:rPr sz="1950" b="0">
                <a:solidFill>
                  <a:srgbClr val="15364D"/>
                </a:solidFill>
                <a:latin typeface="DejaVu Sans"/>
                <a:ea typeface="DejaVu Sans"/>
                <a:cs typeface="DejaVu Sans"/>
              </a:rPr>
              <a:t>r = 6 cm</a:t>
            </a:r>
          </a:p>
        </p:txBody>
      </p:sp>
      <p:sp>
        <p:nvSpPr>
          <p:cNvPr id="10" name="text-145">
            <a:extLst xmlns:a="http://schemas.openxmlformats.org/drawingml/2006/main">
              <a:ext uri="{FF2B5EF4-FFF2-40B4-BE49-F238E27FC236}">
                <a16:creationId xmlns:a16="http://schemas.microsoft.com/office/drawing/2014/main" id="{51553C59-ECB3-4CC3-ACB4-298B69F59310}"/>
              </a:ext>
            </a:extLst>
          </p:cNvPr>
          <p:cNvSpPr>
            <a:spLocks xmlns:a="http://schemas.openxmlformats.org/drawingml/2006/main" noGrp="1"/>
          </p:cNvSpPr>
          <p:nvPr/>
        </p:nvSpPr>
        <p:spPr>
          <a:xfrm xmlns:a="http://schemas.openxmlformats.org/drawingml/2006/main">
            <a:off x="533400" y="20478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Area = π(R² − r²)</a:t>
            </a:r>
          </a:p>
        </p:txBody>
      </p:sp>
      <p:sp>
        <p:nvSpPr>
          <p:cNvPr id="11" name="text-146">
            <a:extLst xmlns:a="http://schemas.openxmlformats.org/drawingml/2006/main">
              <a:ext uri="{FF2B5EF4-FFF2-40B4-BE49-F238E27FC236}">
                <a16:creationId xmlns:a16="http://schemas.microsoft.com/office/drawing/2014/main" id="{0B44AAFD-FD66-4C05-B3C3-20202AA1629C}"/>
              </a:ext>
            </a:extLst>
          </p:cNvPr>
          <p:cNvSpPr>
            <a:spLocks xmlns:a="http://schemas.openxmlformats.org/drawingml/2006/main" noGrp="1"/>
          </p:cNvSpPr>
          <p:nvPr/>
        </p:nvSpPr>
        <p:spPr>
          <a:xfrm xmlns:a="http://schemas.openxmlformats.org/drawingml/2006/main">
            <a:off x="533400" y="29241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A = π(100 − 36) = 64π cm²</a:t>
            </a:r>
          </a:p>
        </p:txBody>
      </p:sp>
      <p:sp>
        <p:nvSpPr>
          <p:cNvPr id="12" name="text-147">
            <a:extLst xmlns:a="http://schemas.openxmlformats.org/drawingml/2006/main">
              <a:ext uri="{FF2B5EF4-FFF2-40B4-BE49-F238E27FC236}">
                <a16:creationId xmlns:a16="http://schemas.microsoft.com/office/drawing/2014/main" id="{4E538102-4BCA-400E-9B6C-30A159DF5454}"/>
              </a:ext>
            </a:extLst>
          </p:cNvPr>
          <p:cNvSpPr>
            <a:spLocks xmlns:a="http://schemas.openxmlformats.org/drawingml/2006/main" noGrp="1"/>
          </p:cNvSpPr>
          <p:nvPr/>
        </p:nvSpPr>
        <p:spPr>
          <a:xfrm xmlns:a="http://schemas.openxmlformats.org/drawingml/2006/main">
            <a:off x="533400" y="38004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Total boundary = 2πR + 2πr</a:t>
            </a:r>
          </a:p>
        </p:txBody>
      </p:sp>
      <p:sp>
        <p:nvSpPr>
          <p:cNvPr id="13" name="text-148">
            <a:extLst xmlns:a="http://schemas.openxmlformats.org/drawingml/2006/main">
              <a:ext uri="{FF2B5EF4-FFF2-40B4-BE49-F238E27FC236}">
                <a16:creationId xmlns:a16="http://schemas.microsoft.com/office/drawing/2014/main" id="{966E3FDB-B5FC-4F67-B224-ACE67DA9F3ED}"/>
              </a:ext>
            </a:extLst>
          </p:cNvPr>
          <p:cNvSpPr>
            <a:spLocks xmlns:a="http://schemas.openxmlformats.org/drawingml/2006/main" noGrp="1"/>
          </p:cNvSpPr>
          <p:nvPr/>
        </p:nvSpPr>
        <p:spPr>
          <a:xfrm xmlns:a="http://schemas.openxmlformats.org/drawingml/2006/main">
            <a:off x="533400" y="4676775"/>
            <a:ext cx="666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P = 20π + 12π = 32π cm</a:t>
            </a:r>
          </a:p>
        </p:txBody>
      </p:sp>
    </p:spTree>
    <p:extLst>
      <p:ext uri="{BB962C8B-B14F-4D97-AF65-F5344CB8AC3E}">
        <p14:creationId xmlns:p14="http://schemas.microsoft.com/office/powerpoint/2010/main" val="91003691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49">
            <a:extLst xmlns:a="http://schemas.openxmlformats.org/drawingml/2006/main">
              <a:ext uri="{FF2B5EF4-FFF2-40B4-BE49-F238E27FC236}">
                <a16:creationId xmlns:a16="http://schemas.microsoft.com/office/drawing/2014/main" id="{875C166A-3E1A-45FF-8D36-EC5E1DA472B0}"/>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C8528E2A-3D1F-4F42-AFBB-F4C5D399398A}"/>
              </a:ext>
            </a:extLst>
          </p:cNvPr>
          <p:cNvPicPr>
            <a:picLocks xmlns:a="http://schemas.openxmlformats.org/drawingml/2006/main" noChangeAspect="1"/>
          </p:cNvPicPr>
          <p:nvPr/>
        </p:nvPicPr>
        <p:blipFill>
          <a:blip xmlns:r="http://schemas.openxmlformats.org/officeDocument/2006/relationships" xmlns:a="http://schemas.openxmlformats.org/drawingml/2006/main" r:embed="Rad47b768205b45d3"/>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50">
            <a:extLst xmlns:a="http://schemas.openxmlformats.org/drawingml/2006/main">
              <a:ext uri="{FF2B5EF4-FFF2-40B4-BE49-F238E27FC236}">
                <a16:creationId xmlns:a16="http://schemas.microsoft.com/office/drawing/2014/main" id="{824DDAFE-6A94-49B7-B3AC-953BEEEED33E}"/>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Triangle area with an included angle</a:t>
            </a:r>
          </a:p>
        </p:txBody>
      </p:sp>
      <p:sp>
        <p:nvSpPr>
          <p:cNvPr id="4" name="text-151">
            <a:extLst xmlns:a="http://schemas.openxmlformats.org/drawingml/2006/main">
              <a:ext uri="{FF2B5EF4-FFF2-40B4-BE49-F238E27FC236}">
                <a16:creationId xmlns:a16="http://schemas.microsoft.com/office/drawing/2014/main" id="{317A7DD8-036E-467D-8CE0-055568A0868E}"/>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52">
            <a:extLst xmlns:a="http://schemas.openxmlformats.org/drawingml/2006/main">
              <a:ext uri="{FF2B5EF4-FFF2-40B4-BE49-F238E27FC236}">
                <a16:creationId xmlns:a16="http://schemas.microsoft.com/office/drawing/2014/main" id="{D174AE65-EC44-4351-95DB-ABDF3BD6E924}"/>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14</a:t>
            </a:r>
          </a:p>
        </p:txBody>
      </p:sp>
      <p:sp>
        <p:nvSpPr>
          <p:cNvPr id="6" name="math-diagram-153">
            <a:extLst xmlns:a="http://schemas.openxmlformats.org/drawingml/2006/main">
              <a:ext uri="{FF2B5EF4-FFF2-40B4-BE49-F238E27FC236}">
                <a16:creationId xmlns:a16="http://schemas.microsoft.com/office/drawing/2014/main" id="{DFC330A8-6BD5-47DF-8967-26A1412ED086}"/>
              </a:ext>
            </a:extLst>
          </p:cNvPr>
          <p:cNvSpPr>
            <a:spLocks xmlns:a="http://schemas.openxmlformats.org/drawingml/2006/main" noGrp="1"/>
          </p:cNvSpPr>
          <p:nvPr/>
        </p:nvSpPr>
        <p:spPr>
          <a:xfrm xmlns:a="http://schemas.openxmlformats.org/drawingml/2006/main">
            <a:off x="7810500" y="2381250"/>
            <a:ext cx="3333750" cy="2095500"/>
          </a:xfrm>
          <a:custGeom xmlns:a="http://schemas.openxmlformats.org/drawingml/2006/main">
            <a:pathLst>
              <a:path w="3333750" h="2095500">
                <a:moveTo>
                  <a:pt x="0" y="2095500"/>
                </a:moveTo>
                <a:lnTo>
                  <a:pt x="3333750" y="2095500"/>
                </a:lnTo>
                <a:lnTo>
                  <a:pt x="1714500" y="0"/>
                </a:lnTo>
                <a:close/>
              </a:path>
            </a:pathLst>
          </a:custGeom>
          <a:solidFill xmlns:a="http://schemas.openxmlformats.org/drawingml/2006/main">
            <a:srgbClr val="DFF0F1"/>
          </a:solidFill>
          <a:ln xmlns:a="http://schemas.openxmlformats.org/drawingml/2006/main" w="28575">
            <a:solidFill>
              <a:srgbClr val="087F8C"/>
            </a:solidFill>
            <a:prstDash val="solid"/>
          </a:ln>
        </p:spPr>
      </p:sp>
      <p:sp>
        <p:nvSpPr>
          <p:cNvPr id="7" name="text-154">
            <a:extLst xmlns:a="http://schemas.openxmlformats.org/drawingml/2006/main">
              <a:ext uri="{FF2B5EF4-FFF2-40B4-BE49-F238E27FC236}">
                <a16:creationId xmlns:a16="http://schemas.microsoft.com/office/drawing/2014/main" id="{CC66C286-56FB-4461-8B04-31D70A6E0DAB}"/>
              </a:ext>
            </a:extLst>
          </p:cNvPr>
          <p:cNvSpPr>
            <a:spLocks xmlns:a="http://schemas.openxmlformats.org/drawingml/2006/main" noGrp="1"/>
          </p:cNvSpPr>
          <p:nvPr/>
        </p:nvSpPr>
        <p:spPr>
          <a:xfrm xmlns:a="http://schemas.openxmlformats.org/drawingml/2006/main">
            <a:off x="9239250" y="4667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b</a:t>
            </a:r>
          </a:p>
        </p:txBody>
      </p:sp>
      <p:sp>
        <p:nvSpPr>
          <p:cNvPr id="8" name="text-155">
            <a:extLst xmlns:a="http://schemas.openxmlformats.org/drawingml/2006/main">
              <a:ext uri="{FF2B5EF4-FFF2-40B4-BE49-F238E27FC236}">
                <a16:creationId xmlns:a16="http://schemas.microsoft.com/office/drawing/2014/main" id="{3ACAFC2A-1076-4D60-AD72-0BF4E5A5A6BC}"/>
              </a:ext>
            </a:extLst>
          </p:cNvPr>
          <p:cNvSpPr>
            <a:spLocks xmlns:a="http://schemas.openxmlformats.org/drawingml/2006/main" noGrp="1"/>
          </p:cNvSpPr>
          <p:nvPr/>
        </p:nvSpPr>
        <p:spPr>
          <a:xfrm xmlns:a="http://schemas.openxmlformats.org/drawingml/2006/main">
            <a:off x="8048625" y="3143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a</a:t>
            </a:r>
          </a:p>
        </p:txBody>
      </p:sp>
      <p:sp>
        <p:nvSpPr>
          <p:cNvPr id="9" name="text-156">
            <a:extLst xmlns:a="http://schemas.openxmlformats.org/drawingml/2006/main">
              <a:ext uri="{FF2B5EF4-FFF2-40B4-BE49-F238E27FC236}">
                <a16:creationId xmlns:a16="http://schemas.microsoft.com/office/drawing/2014/main" id="{7B5F7356-0509-4FFB-A536-960493F7EEDA}"/>
              </a:ext>
            </a:extLst>
          </p:cNvPr>
          <p:cNvSpPr>
            <a:spLocks xmlns:a="http://schemas.openxmlformats.org/drawingml/2006/main" noGrp="1"/>
          </p:cNvSpPr>
          <p:nvPr/>
        </p:nvSpPr>
        <p:spPr>
          <a:xfrm xmlns:a="http://schemas.openxmlformats.org/drawingml/2006/main">
            <a:off x="8191500" y="400050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C</a:t>
            </a:r>
          </a:p>
        </p:txBody>
      </p:sp>
      <p:sp>
        <p:nvSpPr>
          <p:cNvPr id="10" name="text-157">
            <a:extLst xmlns:a="http://schemas.openxmlformats.org/drawingml/2006/main">
              <a:ext uri="{FF2B5EF4-FFF2-40B4-BE49-F238E27FC236}">
                <a16:creationId xmlns:a16="http://schemas.microsoft.com/office/drawing/2014/main" id="{5DA91787-1068-44AC-9FD5-6A998A9DC760}"/>
              </a:ext>
            </a:extLst>
          </p:cNvPr>
          <p:cNvSpPr>
            <a:spLocks xmlns:a="http://schemas.openxmlformats.org/drawingml/2006/main" noGrp="1"/>
          </p:cNvSpPr>
          <p:nvPr/>
        </p:nvSpPr>
        <p:spPr>
          <a:xfrm xmlns:a="http://schemas.openxmlformats.org/drawingml/2006/main">
            <a:off x="533400" y="2047875"/>
            <a:ext cx="6667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A = ½ab sin C</a:t>
            </a:r>
          </a:p>
        </p:txBody>
      </p:sp>
      <p:sp>
        <p:nvSpPr>
          <p:cNvPr id="11" name="text-158">
            <a:extLst xmlns:a="http://schemas.openxmlformats.org/drawingml/2006/main">
              <a:ext uri="{FF2B5EF4-FFF2-40B4-BE49-F238E27FC236}">
                <a16:creationId xmlns:a16="http://schemas.microsoft.com/office/drawing/2014/main" id="{98196D6D-6B39-4875-8BFC-A1FFE35FBD33}"/>
              </a:ext>
            </a:extLst>
          </p:cNvPr>
          <p:cNvSpPr>
            <a:spLocks xmlns:a="http://schemas.openxmlformats.org/drawingml/2006/main" noGrp="1"/>
          </p:cNvSpPr>
          <p:nvPr/>
        </p:nvSpPr>
        <p:spPr>
          <a:xfrm xmlns:a="http://schemas.openxmlformats.org/drawingml/2006/main">
            <a:off x="533400" y="3190875"/>
            <a:ext cx="6667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Example: a = 8 cm, b = 10 cm</a:t>
            </a:r>
          </a:p>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and C = 30°.</a:t>
            </a:r>
          </a:p>
        </p:txBody>
      </p:sp>
      <p:sp>
        <p:nvSpPr>
          <p:cNvPr id="12" name="text-159">
            <a:extLst xmlns:a="http://schemas.openxmlformats.org/drawingml/2006/main">
              <a:ext uri="{FF2B5EF4-FFF2-40B4-BE49-F238E27FC236}">
                <a16:creationId xmlns:a16="http://schemas.microsoft.com/office/drawing/2014/main" id="{113C72C4-0885-4226-9FC7-80B69A6720CA}"/>
              </a:ext>
            </a:extLst>
          </p:cNvPr>
          <p:cNvSpPr>
            <a:spLocks xmlns:a="http://schemas.openxmlformats.org/drawingml/2006/main" noGrp="1"/>
          </p:cNvSpPr>
          <p:nvPr/>
        </p:nvSpPr>
        <p:spPr>
          <a:xfrm xmlns:a="http://schemas.openxmlformats.org/drawingml/2006/main">
            <a:off x="533400" y="4333875"/>
            <a:ext cx="6667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15364D"/>
                </a:solidFill>
                <a:latin typeface="DejaVu Sans"/>
                <a:ea typeface="DejaVu Sans"/>
                <a:cs typeface="DejaVu Sans"/>
              </a:defRPr>
            </a:defPPr>
            <a:lvl1pPr>
              <a:defRPr sz="2250" b="0">
                <a:solidFill>
                  <a:srgbClr val="15364D"/>
                </a:solidFill>
                <a:latin typeface="DejaVu Sans"/>
                <a:ea typeface="DejaVu Sans"/>
                <a:cs typeface="DejaVu Sans"/>
              </a:defRPr>
            </a:lvl1pPr>
            <a:lvl2pPr>
              <a:defRPr sz="2250" b="0">
                <a:solidFill>
                  <a:srgbClr val="15364D"/>
                </a:solidFill>
                <a:latin typeface="DejaVu Sans"/>
                <a:ea typeface="DejaVu Sans"/>
                <a:cs typeface="DejaVu Sans"/>
              </a:defRPr>
            </a:lvl2pPr>
            <a:lvl3pPr>
              <a:defRPr sz="2250" b="0">
                <a:solidFill>
                  <a:srgbClr val="15364D"/>
                </a:solidFill>
                <a:latin typeface="DejaVu Sans"/>
                <a:ea typeface="DejaVu Sans"/>
                <a:cs typeface="DejaVu Sans"/>
              </a:defRPr>
            </a:lvl3pPr>
            <a:lvl4pPr>
              <a:defRPr sz="2250" b="0">
                <a:solidFill>
                  <a:srgbClr val="15364D"/>
                </a:solidFill>
                <a:latin typeface="DejaVu Sans"/>
                <a:ea typeface="DejaVu Sans"/>
                <a:cs typeface="DejaVu Sans"/>
              </a:defRPr>
            </a:lvl4pPr>
            <a:lvl5pPr>
              <a:defRPr sz="2250" b="0">
                <a:solidFill>
                  <a:srgbClr val="15364D"/>
                </a:solidFill>
                <a:latin typeface="DejaVu Sans"/>
                <a:ea typeface="DejaVu Sans"/>
                <a:cs typeface="DejaVu Sans"/>
              </a:defRPr>
            </a:lvl5pPr>
            <a:lvl6pPr>
              <a:defRPr sz="2250" b="0">
                <a:solidFill>
                  <a:srgbClr val="15364D"/>
                </a:solidFill>
                <a:latin typeface="DejaVu Sans"/>
                <a:ea typeface="DejaVu Sans"/>
                <a:cs typeface="DejaVu Sans"/>
              </a:defRPr>
            </a:lvl6pPr>
            <a:lvl7pPr>
              <a:defRPr sz="2250" b="0">
                <a:solidFill>
                  <a:srgbClr val="15364D"/>
                </a:solidFill>
                <a:latin typeface="DejaVu Sans"/>
                <a:ea typeface="DejaVu Sans"/>
                <a:cs typeface="DejaVu Sans"/>
              </a:defRPr>
            </a:lvl7pPr>
            <a:lvl8pPr>
              <a:defRPr sz="2250" b="0">
                <a:solidFill>
                  <a:srgbClr val="15364D"/>
                </a:solidFill>
                <a:latin typeface="DejaVu Sans"/>
                <a:ea typeface="DejaVu Sans"/>
                <a:cs typeface="DejaVu Sans"/>
              </a:defRPr>
            </a:lvl8pPr>
            <a:lvl9pPr>
              <a:defRPr sz="2250" b="0">
                <a:solidFill>
                  <a:srgbClr val="15364D"/>
                </a:solidFill>
                <a:latin typeface="DejaVu Sans"/>
                <a:ea typeface="DejaVu Sans"/>
                <a:cs typeface="DejaVu Sans"/>
              </a:defRPr>
            </a:lvl9pPr>
          </a:lstStyle>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A = ½ × 8 × 10 × sin 30°</a:t>
            </a:r>
          </a:p>
          <a:p xmlns:a="http://schemas.openxmlformats.org/drawingml/2006/main">
            <a:pPr>
              <a:defRPr sz="2250" b="0">
                <a:solidFill>
                  <a:srgbClr val="15364D"/>
                </a:solidFill>
                <a:latin typeface="DejaVu Sans"/>
                <a:ea typeface="DejaVu Sans"/>
                <a:cs typeface="DejaVu Sans"/>
              </a:defRPr>
            </a:pPr>
            <a:r>
              <a:rPr sz="2250" b="0">
                <a:solidFill>
                  <a:srgbClr val="15364D"/>
                </a:solidFill>
                <a:latin typeface="DejaVu Sans"/>
                <a:ea typeface="DejaVu Sans"/>
                <a:cs typeface="DejaVu Sans"/>
              </a:rPr>
              <a:t>= 20 cm²</a:t>
            </a:r>
          </a:p>
        </p:txBody>
      </p:sp>
    </p:spTree>
    <p:extLst>
      <p:ext uri="{BB962C8B-B14F-4D97-AF65-F5344CB8AC3E}">
        <p14:creationId xmlns:p14="http://schemas.microsoft.com/office/powerpoint/2010/main" val="187283034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0">
            <a:extLst xmlns:a="http://schemas.openxmlformats.org/drawingml/2006/main">
              <a:ext uri="{FF2B5EF4-FFF2-40B4-BE49-F238E27FC236}">
                <a16:creationId xmlns:a16="http://schemas.microsoft.com/office/drawing/2014/main" id="{630CD25E-2897-4DC5-AE60-F513722FB727}"/>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5A44EE96-69F2-427E-B991-8FB8199EC36F}"/>
              </a:ext>
            </a:extLst>
          </p:cNvPr>
          <p:cNvPicPr>
            <a:picLocks xmlns:a="http://schemas.openxmlformats.org/drawingml/2006/main" noChangeAspect="1"/>
          </p:cNvPicPr>
          <p:nvPr/>
        </p:nvPicPr>
        <p:blipFill>
          <a:blip xmlns:r="http://schemas.openxmlformats.org/officeDocument/2006/relationships" xmlns:a="http://schemas.openxmlformats.org/drawingml/2006/main" r:embed="R8ddd63d3c48645ef"/>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61">
            <a:extLst xmlns:a="http://schemas.openxmlformats.org/drawingml/2006/main">
              <a:ext uri="{FF2B5EF4-FFF2-40B4-BE49-F238E27FC236}">
                <a16:creationId xmlns:a16="http://schemas.microsoft.com/office/drawing/2014/main" id="{5FCA3A1C-EF28-48CF-ACA7-189998FD039B}"/>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Independent practice</a:t>
            </a:r>
          </a:p>
        </p:txBody>
      </p:sp>
      <p:sp>
        <p:nvSpPr>
          <p:cNvPr id="4" name="text-162">
            <a:extLst xmlns:a="http://schemas.openxmlformats.org/drawingml/2006/main">
              <a:ext uri="{FF2B5EF4-FFF2-40B4-BE49-F238E27FC236}">
                <a16:creationId xmlns:a16="http://schemas.microsoft.com/office/drawing/2014/main" id="{914CE7EF-0953-4BBB-9D32-545A0C3E71DE}"/>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63">
            <a:extLst xmlns:a="http://schemas.openxmlformats.org/drawingml/2006/main">
              <a:ext uri="{FF2B5EF4-FFF2-40B4-BE49-F238E27FC236}">
                <a16:creationId xmlns:a16="http://schemas.microsoft.com/office/drawing/2014/main" id="{1FC7DF61-FA2E-48C8-991A-BFD96A1D6192}"/>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15</a:t>
            </a:r>
          </a:p>
        </p:txBody>
      </p:sp>
      <p:sp>
        <p:nvSpPr>
          <p:cNvPr id="6" name="text-164">
            <a:extLst xmlns:a="http://schemas.openxmlformats.org/drawingml/2006/main">
              <a:ext uri="{FF2B5EF4-FFF2-40B4-BE49-F238E27FC236}">
                <a16:creationId xmlns:a16="http://schemas.microsoft.com/office/drawing/2014/main" id="{E2D99C35-55E0-467F-88B1-0B2509BCED50}"/>
              </a:ext>
            </a:extLst>
          </p:cNvPr>
          <p:cNvSpPr>
            <a:spLocks xmlns:a="http://schemas.openxmlformats.org/drawingml/2006/main" noGrp="1"/>
          </p:cNvSpPr>
          <p:nvPr/>
        </p:nvSpPr>
        <p:spPr>
          <a:xfrm xmlns:a="http://schemas.openxmlformats.org/drawingml/2006/main">
            <a:off x="533400" y="1905000"/>
            <a:ext cx="11049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1. A parallelogram has base 13 cm, height 6 cm</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and sloping side 8 cm. Find its area and perimeter.</a:t>
            </a:r>
          </a:p>
        </p:txBody>
      </p:sp>
      <p:sp>
        <p:nvSpPr>
          <p:cNvPr id="7" name="text-165">
            <a:extLst xmlns:a="http://schemas.openxmlformats.org/drawingml/2006/main">
              <a:ext uri="{FF2B5EF4-FFF2-40B4-BE49-F238E27FC236}">
                <a16:creationId xmlns:a16="http://schemas.microsoft.com/office/drawing/2014/main" id="{B7878B39-C20F-448E-AB4E-3C9C1BC097F3}"/>
              </a:ext>
            </a:extLst>
          </p:cNvPr>
          <p:cNvSpPr>
            <a:spLocks xmlns:a="http://schemas.openxmlformats.org/drawingml/2006/main" noGrp="1"/>
          </p:cNvSpPr>
          <p:nvPr/>
        </p:nvSpPr>
        <p:spPr>
          <a:xfrm xmlns:a="http://schemas.openxmlformats.org/drawingml/2006/main">
            <a:off x="533400" y="2933700"/>
            <a:ext cx="11049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2. A trapezium has parallel sides 7 cm and 17 cm</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and area 96 cm². Find its height.</a:t>
            </a:r>
          </a:p>
        </p:txBody>
      </p:sp>
      <p:sp>
        <p:nvSpPr>
          <p:cNvPr id="8" name="text-166">
            <a:extLst xmlns:a="http://schemas.openxmlformats.org/drawingml/2006/main">
              <a:ext uri="{FF2B5EF4-FFF2-40B4-BE49-F238E27FC236}">
                <a16:creationId xmlns:a16="http://schemas.microsoft.com/office/drawing/2014/main" id="{DC577169-AD89-4202-85CC-885C99271D84}"/>
              </a:ext>
            </a:extLst>
          </p:cNvPr>
          <p:cNvSpPr>
            <a:spLocks xmlns:a="http://schemas.openxmlformats.org/drawingml/2006/main" noGrp="1"/>
          </p:cNvSpPr>
          <p:nvPr/>
        </p:nvSpPr>
        <p:spPr>
          <a:xfrm xmlns:a="http://schemas.openxmlformats.org/drawingml/2006/main">
            <a:off x="533400" y="3962400"/>
            <a:ext cx="11049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3. A semicircle has diameter 14 cm.</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Find its exact area and perimeter.</a:t>
            </a:r>
          </a:p>
        </p:txBody>
      </p:sp>
      <p:sp>
        <p:nvSpPr>
          <p:cNvPr id="9" name="text-167">
            <a:extLst xmlns:a="http://schemas.openxmlformats.org/drawingml/2006/main">
              <a:ext uri="{FF2B5EF4-FFF2-40B4-BE49-F238E27FC236}">
                <a16:creationId xmlns:a16="http://schemas.microsoft.com/office/drawing/2014/main" id="{6DA6716C-0CAD-4994-905A-02DBEA2D72E1}"/>
              </a:ext>
            </a:extLst>
          </p:cNvPr>
          <p:cNvSpPr>
            <a:spLocks xmlns:a="http://schemas.openxmlformats.org/drawingml/2006/main" noGrp="1"/>
          </p:cNvSpPr>
          <p:nvPr/>
        </p:nvSpPr>
        <p:spPr>
          <a:xfrm xmlns:a="http://schemas.openxmlformats.org/drawingml/2006/main">
            <a:off x="533400" y="4991100"/>
            <a:ext cx="11049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15364D"/>
                </a:solidFill>
                <a:latin typeface="DejaVu Sans"/>
                <a:ea typeface="DejaVu Sans"/>
                <a:cs typeface="DejaVu Sans"/>
              </a:defRPr>
            </a:defPPr>
            <a:lvl1pPr>
              <a:defRPr sz="2100" b="0">
                <a:solidFill>
                  <a:srgbClr val="15364D"/>
                </a:solidFill>
                <a:latin typeface="DejaVu Sans"/>
                <a:ea typeface="DejaVu Sans"/>
                <a:cs typeface="DejaVu Sans"/>
              </a:defRPr>
            </a:lvl1pPr>
            <a:lvl2pPr>
              <a:defRPr sz="2100" b="0">
                <a:solidFill>
                  <a:srgbClr val="15364D"/>
                </a:solidFill>
                <a:latin typeface="DejaVu Sans"/>
                <a:ea typeface="DejaVu Sans"/>
                <a:cs typeface="DejaVu Sans"/>
              </a:defRPr>
            </a:lvl2pPr>
            <a:lvl3pPr>
              <a:defRPr sz="2100" b="0">
                <a:solidFill>
                  <a:srgbClr val="15364D"/>
                </a:solidFill>
                <a:latin typeface="DejaVu Sans"/>
                <a:ea typeface="DejaVu Sans"/>
                <a:cs typeface="DejaVu Sans"/>
              </a:defRPr>
            </a:lvl3pPr>
            <a:lvl4pPr>
              <a:defRPr sz="2100" b="0">
                <a:solidFill>
                  <a:srgbClr val="15364D"/>
                </a:solidFill>
                <a:latin typeface="DejaVu Sans"/>
                <a:ea typeface="DejaVu Sans"/>
                <a:cs typeface="DejaVu Sans"/>
              </a:defRPr>
            </a:lvl4pPr>
            <a:lvl5pPr>
              <a:defRPr sz="2100" b="0">
                <a:solidFill>
                  <a:srgbClr val="15364D"/>
                </a:solidFill>
                <a:latin typeface="DejaVu Sans"/>
                <a:ea typeface="DejaVu Sans"/>
                <a:cs typeface="DejaVu Sans"/>
              </a:defRPr>
            </a:lvl5pPr>
            <a:lvl6pPr>
              <a:defRPr sz="2100" b="0">
                <a:solidFill>
                  <a:srgbClr val="15364D"/>
                </a:solidFill>
                <a:latin typeface="DejaVu Sans"/>
                <a:ea typeface="DejaVu Sans"/>
                <a:cs typeface="DejaVu Sans"/>
              </a:defRPr>
            </a:lvl6pPr>
            <a:lvl7pPr>
              <a:defRPr sz="2100" b="0">
                <a:solidFill>
                  <a:srgbClr val="15364D"/>
                </a:solidFill>
                <a:latin typeface="DejaVu Sans"/>
                <a:ea typeface="DejaVu Sans"/>
                <a:cs typeface="DejaVu Sans"/>
              </a:defRPr>
            </a:lvl7pPr>
            <a:lvl8pPr>
              <a:defRPr sz="2100" b="0">
                <a:solidFill>
                  <a:srgbClr val="15364D"/>
                </a:solidFill>
                <a:latin typeface="DejaVu Sans"/>
                <a:ea typeface="DejaVu Sans"/>
                <a:cs typeface="DejaVu Sans"/>
              </a:defRPr>
            </a:lvl8pPr>
            <a:lvl9pPr>
              <a:defRPr sz="2100" b="0">
                <a:solidFill>
                  <a:srgbClr val="15364D"/>
                </a:solidFill>
                <a:latin typeface="DejaVu Sans"/>
                <a:ea typeface="DejaVu Sans"/>
                <a:cs typeface="DejaVu Sans"/>
              </a:defRPr>
            </a:lvl9pPr>
          </a:lstStyle>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4. A sector has radius 12 cm and angle 150°.</a:t>
            </a:r>
          </a:p>
          <a:p xmlns:a="http://schemas.openxmlformats.org/drawingml/2006/main">
            <a:pPr>
              <a:defRPr sz="2100" b="0">
                <a:solidFill>
                  <a:srgbClr val="15364D"/>
                </a:solidFill>
                <a:latin typeface="DejaVu Sans"/>
                <a:ea typeface="DejaVu Sans"/>
                <a:cs typeface="DejaVu Sans"/>
              </a:defRPr>
            </a:pPr>
            <a:r>
              <a:rPr sz="2100" b="0">
                <a:solidFill>
                  <a:srgbClr val="15364D"/>
                </a:solidFill>
                <a:latin typeface="DejaVu Sans"/>
                <a:ea typeface="DejaVu Sans"/>
                <a:cs typeface="DejaVu Sans"/>
              </a:rPr>
              <a:t>    Find its exact area, arc length and perimeter.</a:t>
            </a:r>
          </a:p>
        </p:txBody>
      </p:sp>
    </p:spTree>
    <p:extLst>
      <p:ext uri="{BB962C8B-B14F-4D97-AF65-F5344CB8AC3E}">
        <p14:creationId xmlns:p14="http://schemas.microsoft.com/office/powerpoint/2010/main" val="168300889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68">
            <a:extLst xmlns:a="http://schemas.openxmlformats.org/drawingml/2006/main">
              <a:ext uri="{FF2B5EF4-FFF2-40B4-BE49-F238E27FC236}">
                <a16:creationId xmlns:a16="http://schemas.microsoft.com/office/drawing/2014/main" id="{C6DB7250-7F2A-4F33-B7CD-BA384C86263A}"/>
              </a:ext>
            </a:extLst>
          </p:cNvPr>
          <p:cNvSpPr>
            <a:spLocks xmlns:a="http://schemas.openxmlformats.org/drawingml/2006/main" noGrp="1"/>
          </p:cNvSpPr>
          <p:nvPr/>
        </p:nvSpPr>
        <p:spPr>
          <a:xfrm xmlns:a="http://schemas.openxmlformats.org/drawingml/2006/main">
            <a:off x="533400" y="2857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1">
                <a:solidFill>
                  <a:srgbClr val="15364D"/>
                </a:solidFill>
                <a:latin typeface="DejaVu Sans"/>
                <a:ea typeface="DejaVu Sans"/>
                <a:cs typeface="DejaVu Sans"/>
              </a:defRPr>
            </a:defPPr>
            <a:lvl1pPr>
              <a:defRPr sz="1425" b="1">
                <a:solidFill>
                  <a:srgbClr val="15364D"/>
                </a:solidFill>
                <a:latin typeface="DejaVu Sans"/>
                <a:ea typeface="DejaVu Sans"/>
                <a:cs typeface="DejaVu Sans"/>
              </a:defRPr>
            </a:lvl1pPr>
            <a:lvl2pPr>
              <a:defRPr sz="1425" b="1">
                <a:solidFill>
                  <a:srgbClr val="15364D"/>
                </a:solidFill>
                <a:latin typeface="DejaVu Sans"/>
                <a:ea typeface="DejaVu Sans"/>
                <a:cs typeface="DejaVu Sans"/>
              </a:defRPr>
            </a:lvl2pPr>
            <a:lvl3pPr>
              <a:defRPr sz="1425" b="1">
                <a:solidFill>
                  <a:srgbClr val="15364D"/>
                </a:solidFill>
                <a:latin typeface="DejaVu Sans"/>
                <a:ea typeface="DejaVu Sans"/>
                <a:cs typeface="DejaVu Sans"/>
              </a:defRPr>
            </a:lvl3pPr>
            <a:lvl4pPr>
              <a:defRPr sz="1425" b="1">
                <a:solidFill>
                  <a:srgbClr val="15364D"/>
                </a:solidFill>
                <a:latin typeface="DejaVu Sans"/>
                <a:ea typeface="DejaVu Sans"/>
                <a:cs typeface="DejaVu Sans"/>
              </a:defRPr>
            </a:lvl4pPr>
            <a:lvl5pPr>
              <a:defRPr sz="1425" b="1">
                <a:solidFill>
                  <a:srgbClr val="15364D"/>
                </a:solidFill>
                <a:latin typeface="DejaVu Sans"/>
                <a:ea typeface="DejaVu Sans"/>
                <a:cs typeface="DejaVu Sans"/>
              </a:defRPr>
            </a:lvl5pPr>
            <a:lvl6pPr>
              <a:defRPr sz="1425" b="1">
                <a:solidFill>
                  <a:srgbClr val="15364D"/>
                </a:solidFill>
                <a:latin typeface="DejaVu Sans"/>
                <a:ea typeface="DejaVu Sans"/>
                <a:cs typeface="DejaVu Sans"/>
              </a:defRPr>
            </a:lvl6pPr>
            <a:lvl7pPr>
              <a:defRPr sz="1425" b="1">
                <a:solidFill>
                  <a:srgbClr val="15364D"/>
                </a:solidFill>
                <a:latin typeface="DejaVu Sans"/>
                <a:ea typeface="DejaVu Sans"/>
                <a:cs typeface="DejaVu Sans"/>
              </a:defRPr>
            </a:lvl7pPr>
            <a:lvl8pPr>
              <a:defRPr sz="1425" b="1">
                <a:solidFill>
                  <a:srgbClr val="15364D"/>
                </a:solidFill>
                <a:latin typeface="DejaVu Sans"/>
                <a:ea typeface="DejaVu Sans"/>
                <a:cs typeface="DejaVu Sans"/>
              </a:defRPr>
            </a:lvl8pPr>
            <a:lvl9pPr>
              <a:defRPr sz="1425" b="1">
                <a:solidFill>
                  <a:srgbClr val="15364D"/>
                </a:solidFill>
                <a:latin typeface="DejaVu Sans"/>
                <a:ea typeface="DejaVu Sans"/>
                <a:cs typeface="DejaVu Sans"/>
              </a:defRPr>
            </a:lvl9pPr>
          </a:lstStyle>
          <a:p xmlns:a="http://schemas.openxmlformats.org/drawingml/2006/main">
            <a:pPr>
              <a:defRPr sz="1425" b="1">
                <a:solidFill>
                  <a:srgbClr val="15364D"/>
                </a:solidFill>
                <a:latin typeface="DejaVu Sans"/>
                <a:ea typeface="DejaVu Sans"/>
                <a:cs typeface="DejaVu Sans"/>
              </a:defRPr>
            </a:pPr>
            <a:r>
              <a:rPr sz="1425" b="1">
                <a:solidFill>
                  <a:srgbClr val="15364D"/>
                </a:solidFill>
                <a:latin typeface="DejaVu Sans"/>
                <a:ea typeface="DejaVu Sans"/>
                <a:cs typeface="DejaVu Sans"/>
              </a:rPr>
              <a:t>QUANTUM LEAP STAR LIMITED</a:t>
            </a:r>
          </a:p>
        </p:txBody>
      </p:sp>
      <p:pic>
        <p:nvPicPr>
          <p:cNvPr id="2" name="">
            <a:extLst xmlns:a="http://schemas.openxmlformats.org/drawingml/2006/main">
              <a:ext uri="{FF2B5EF4-FFF2-40B4-BE49-F238E27FC236}">
                <a16:creationId xmlns:a16="http://schemas.microsoft.com/office/drawing/2014/main" id="{AAB475FF-32A3-4B89-B438-C8E923DB74AE}"/>
              </a:ext>
            </a:extLst>
          </p:cNvPr>
          <p:cNvPicPr>
            <a:picLocks xmlns:a="http://schemas.openxmlformats.org/drawingml/2006/main" noChangeAspect="1"/>
          </p:cNvPicPr>
          <p:nvPr/>
        </p:nvPicPr>
        <p:blipFill>
          <a:blip xmlns:r="http://schemas.openxmlformats.org/officeDocument/2006/relationships" xmlns:a="http://schemas.openxmlformats.org/drawingml/2006/main" r:embed="Re8944b71a9404ae7"/>
          <a:stretch xmlns:a="http://schemas.openxmlformats.org/drawingml/2006/main"/>
        </p:blipFill>
        <p:spPr>
          <a:xfrm xmlns:a="http://schemas.openxmlformats.org/drawingml/2006/main">
            <a:off x="10953750" y="171450"/>
            <a:ext cx="762000" cy="762000"/>
          </a:xfrm>
          <a:prstGeom xmlns:a="http://schemas.openxmlformats.org/drawingml/2006/main" prst="rect">
            <a:avLst/>
          </a:prstGeom>
        </p:spPr>
      </p:pic>
      <p:sp>
        <p:nvSpPr>
          <p:cNvPr id="3" name="text-169">
            <a:extLst xmlns:a="http://schemas.openxmlformats.org/drawingml/2006/main">
              <a:ext uri="{FF2B5EF4-FFF2-40B4-BE49-F238E27FC236}">
                <a16:creationId xmlns:a16="http://schemas.microsoft.com/office/drawing/2014/main" id="{968678CB-9BD8-42D5-AACE-732F6B846EA5}"/>
              </a:ext>
            </a:extLst>
          </p:cNvPr>
          <p:cNvSpPr>
            <a:spLocks xmlns:a="http://schemas.openxmlformats.org/drawingml/2006/main" noGrp="1"/>
          </p:cNvSpPr>
          <p:nvPr/>
        </p:nvSpPr>
        <p:spPr>
          <a:xfrm xmlns:a="http://schemas.openxmlformats.org/drawingml/2006/main">
            <a:off x="533400" y="1028700"/>
            <a:ext cx="1057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1">
                <a:solidFill>
                  <a:srgbClr val="15364D"/>
                </a:solidFill>
                <a:latin typeface="DejaVu Sans"/>
                <a:ea typeface="DejaVu Sans"/>
                <a:cs typeface="DejaVu Sans"/>
              </a:defRPr>
            </a:defPPr>
            <a:lvl1pPr>
              <a:defRPr sz="3225" b="1">
                <a:solidFill>
                  <a:srgbClr val="15364D"/>
                </a:solidFill>
                <a:latin typeface="DejaVu Sans"/>
                <a:ea typeface="DejaVu Sans"/>
                <a:cs typeface="DejaVu Sans"/>
              </a:defRPr>
            </a:lvl1pPr>
            <a:lvl2pPr>
              <a:defRPr sz="3225" b="1">
                <a:solidFill>
                  <a:srgbClr val="15364D"/>
                </a:solidFill>
                <a:latin typeface="DejaVu Sans"/>
                <a:ea typeface="DejaVu Sans"/>
                <a:cs typeface="DejaVu Sans"/>
              </a:defRPr>
            </a:lvl2pPr>
            <a:lvl3pPr>
              <a:defRPr sz="3225" b="1">
                <a:solidFill>
                  <a:srgbClr val="15364D"/>
                </a:solidFill>
                <a:latin typeface="DejaVu Sans"/>
                <a:ea typeface="DejaVu Sans"/>
                <a:cs typeface="DejaVu Sans"/>
              </a:defRPr>
            </a:lvl3pPr>
            <a:lvl4pPr>
              <a:defRPr sz="3225" b="1">
                <a:solidFill>
                  <a:srgbClr val="15364D"/>
                </a:solidFill>
                <a:latin typeface="DejaVu Sans"/>
                <a:ea typeface="DejaVu Sans"/>
                <a:cs typeface="DejaVu Sans"/>
              </a:defRPr>
            </a:lvl4pPr>
            <a:lvl5pPr>
              <a:defRPr sz="3225" b="1">
                <a:solidFill>
                  <a:srgbClr val="15364D"/>
                </a:solidFill>
                <a:latin typeface="DejaVu Sans"/>
                <a:ea typeface="DejaVu Sans"/>
                <a:cs typeface="DejaVu Sans"/>
              </a:defRPr>
            </a:lvl5pPr>
            <a:lvl6pPr>
              <a:defRPr sz="3225" b="1">
                <a:solidFill>
                  <a:srgbClr val="15364D"/>
                </a:solidFill>
                <a:latin typeface="DejaVu Sans"/>
                <a:ea typeface="DejaVu Sans"/>
                <a:cs typeface="DejaVu Sans"/>
              </a:defRPr>
            </a:lvl6pPr>
            <a:lvl7pPr>
              <a:defRPr sz="3225" b="1">
                <a:solidFill>
                  <a:srgbClr val="15364D"/>
                </a:solidFill>
                <a:latin typeface="DejaVu Sans"/>
                <a:ea typeface="DejaVu Sans"/>
                <a:cs typeface="DejaVu Sans"/>
              </a:defRPr>
            </a:lvl7pPr>
            <a:lvl8pPr>
              <a:defRPr sz="3225" b="1">
                <a:solidFill>
                  <a:srgbClr val="15364D"/>
                </a:solidFill>
                <a:latin typeface="DejaVu Sans"/>
                <a:ea typeface="DejaVu Sans"/>
                <a:cs typeface="DejaVu Sans"/>
              </a:defRPr>
            </a:lvl8pPr>
            <a:lvl9pPr>
              <a:defRPr sz="3225" b="1">
                <a:solidFill>
                  <a:srgbClr val="15364D"/>
                </a:solidFill>
                <a:latin typeface="DejaVu Sans"/>
                <a:ea typeface="DejaVu Sans"/>
                <a:cs typeface="DejaVu Sans"/>
              </a:defRPr>
            </a:lvl9pPr>
          </a:lstStyle>
          <a:p xmlns:a="http://schemas.openxmlformats.org/drawingml/2006/main">
            <a:pPr>
              <a:defRPr sz="3225" b="1">
                <a:solidFill>
                  <a:srgbClr val="15364D"/>
                </a:solidFill>
                <a:latin typeface="DejaVu Sans"/>
                <a:ea typeface="DejaVu Sans"/>
                <a:cs typeface="DejaVu Sans"/>
              </a:defRPr>
            </a:pPr>
            <a:r>
              <a:rPr sz="3225" b="1">
                <a:solidFill>
                  <a:srgbClr val="15364D"/>
                </a:solidFill>
                <a:latin typeface="DejaVu Sans"/>
                <a:ea typeface="DejaVu Sans"/>
                <a:cs typeface="DejaVu Sans"/>
              </a:rPr>
              <a:t>Practice answers</a:t>
            </a:r>
          </a:p>
        </p:txBody>
      </p:sp>
      <p:sp>
        <p:nvSpPr>
          <p:cNvPr id="4" name="text-170">
            <a:extLst xmlns:a="http://schemas.openxmlformats.org/drawingml/2006/main">
              <a:ext uri="{FF2B5EF4-FFF2-40B4-BE49-F238E27FC236}">
                <a16:creationId xmlns:a16="http://schemas.microsoft.com/office/drawing/2014/main" id="{30E16DFA-7187-42E3-AA3C-B994D9354FF9}"/>
              </a:ext>
            </a:extLst>
          </p:cNvPr>
          <p:cNvSpPr>
            <a:spLocks xmlns:a="http://schemas.openxmlformats.org/drawingml/2006/main" noGrp="1"/>
          </p:cNvSpPr>
          <p:nvPr/>
        </p:nvSpPr>
        <p:spPr>
          <a:xfrm xmlns:a="http://schemas.openxmlformats.org/drawingml/2006/main">
            <a:off x="533400" y="6381750"/>
            <a:ext cx="1000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Lesson 45 · Areas and Perimeters</a:t>
            </a:r>
          </a:p>
        </p:txBody>
      </p:sp>
      <p:sp>
        <p:nvSpPr>
          <p:cNvPr id="5" name="text-171">
            <a:extLst xmlns:a="http://schemas.openxmlformats.org/drawingml/2006/main">
              <a:ext uri="{FF2B5EF4-FFF2-40B4-BE49-F238E27FC236}">
                <a16:creationId xmlns:a16="http://schemas.microsoft.com/office/drawing/2014/main" id="{8A843CD5-2EFB-401D-9567-5B9B394B3C51}"/>
              </a:ext>
            </a:extLst>
          </p:cNvPr>
          <p:cNvSpPr>
            <a:spLocks xmlns:a="http://schemas.openxmlformats.org/drawingml/2006/main" noGrp="1"/>
          </p:cNvSpPr>
          <p:nvPr/>
        </p:nvSpPr>
        <p:spPr>
          <a:xfrm xmlns:a="http://schemas.openxmlformats.org/drawingml/2006/main">
            <a:off x="11239500" y="6381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15364D"/>
                </a:solidFill>
                <a:latin typeface="DejaVu Sans"/>
                <a:ea typeface="DejaVu Sans"/>
                <a:cs typeface="DejaVu Sans"/>
              </a:defRPr>
            </a:defPPr>
            <a:lvl1pPr>
              <a:defRPr sz="1200" b="0">
                <a:solidFill>
                  <a:srgbClr val="15364D"/>
                </a:solidFill>
                <a:latin typeface="DejaVu Sans"/>
                <a:ea typeface="DejaVu Sans"/>
                <a:cs typeface="DejaVu Sans"/>
              </a:defRPr>
            </a:lvl1pPr>
            <a:lvl2pPr>
              <a:defRPr sz="1200" b="0">
                <a:solidFill>
                  <a:srgbClr val="15364D"/>
                </a:solidFill>
                <a:latin typeface="DejaVu Sans"/>
                <a:ea typeface="DejaVu Sans"/>
                <a:cs typeface="DejaVu Sans"/>
              </a:defRPr>
            </a:lvl2pPr>
            <a:lvl3pPr>
              <a:defRPr sz="1200" b="0">
                <a:solidFill>
                  <a:srgbClr val="15364D"/>
                </a:solidFill>
                <a:latin typeface="DejaVu Sans"/>
                <a:ea typeface="DejaVu Sans"/>
                <a:cs typeface="DejaVu Sans"/>
              </a:defRPr>
            </a:lvl3pPr>
            <a:lvl4pPr>
              <a:defRPr sz="1200" b="0">
                <a:solidFill>
                  <a:srgbClr val="15364D"/>
                </a:solidFill>
                <a:latin typeface="DejaVu Sans"/>
                <a:ea typeface="DejaVu Sans"/>
                <a:cs typeface="DejaVu Sans"/>
              </a:defRPr>
            </a:lvl4pPr>
            <a:lvl5pPr>
              <a:defRPr sz="1200" b="0">
                <a:solidFill>
                  <a:srgbClr val="15364D"/>
                </a:solidFill>
                <a:latin typeface="DejaVu Sans"/>
                <a:ea typeface="DejaVu Sans"/>
                <a:cs typeface="DejaVu Sans"/>
              </a:defRPr>
            </a:lvl5pPr>
            <a:lvl6pPr>
              <a:defRPr sz="1200" b="0">
                <a:solidFill>
                  <a:srgbClr val="15364D"/>
                </a:solidFill>
                <a:latin typeface="DejaVu Sans"/>
                <a:ea typeface="DejaVu Sans"/>
                <a:cs typeface="DejaVu Sans"/>
              </a:defRPr>
            </a:lvl6pPr>
            <a:lvl7pPr>
              <a:defRPr sz="1200" b="0">
                <a:solidFill>
                  <a:srgbClr val="15364D"/>
                </a:solidFill>
                <a:latin typeface="DejaVu Sans"/>
                <a:ea typeface="DejaVu Sans"/>
                <a:cs typeface="DejaVu Sans"/>
              </a:defRPr>
            </a:lvl7pPr>
            <a:lvl8pPr>
              <a:defRPr sz="1200" b="0">
                <a:solidFill>
                  <a:srgbClr val="15364D"/>
                </a:solidFill>
                <a:latin typeface="DejaVu Sans"/>
                <a:ea typeface="DejaVu Sans"/>
                <a:cs typeface="DejaVu Sans"/>
              </a:defRPr>
            </a:lvl8pPr>
            <a:lvl9pPr>
              <a:defRPr sz="1200" b="0">
                <a:solidFill>
                  <a:srgbClr val="15364D"/>
                </a:solidFill>
                <a:latin typeface="DejaVu Sans"/>
                <a:ea typeface="DejaVu Sans"/>
                <a:cs typeface="DejaVu Sans"/>
              </a:defRPr>
            </a:lvl9pPr>
          </a:lstStyle>
          <a:p xmlns:a="http://schemas.openxmlformats.org/drawingml/2006/main">
            <a:pPr>
              <a:defRPr sz="1200" b="0">
                <a:solidFill>
                  <a:srgbClr val="15364D"/>
                </a:solidFill>
                <a:latin typeface="DejaVu Sans"/>
                <a:ea typeface="DejaVu Sans"/>
                <a:cs typeface="DejaVu Sans"/>
              </a:defRPr>
            </a:pPr>
            <a:r>
              <a:rPr sz="1200" b="0">
                <a:solidFill>
                  <a:srgbClr val="15364D"/>
                </a:solidFill>
                <a:latin typeface="DejaVu Sans"/>
                <a:ea typeface="DejaVu Sans"/>
                <a:cs typeface="DejaVu Sans"/>
              </a:rPr>
              <a:t>16</a:t>
            </a:r>
          </a:p>
        </p:txBody>
      </p:sp>
      <p:sp>
        <p:nvSpPr>
          <p:cNvPr id="6" name="text-172">
            <a:extLst xmlns:a="http://schemas.openxmlformats.org/drawingml/2006/main">
              <a:ext uri="{FF2B5EF4-FFF2-40B4-BE49-F238E27FC236}">
                <a16:creationId xmlns:a16="http://schemas.microsoft.com/office/drawing/2014/main" id="{7CE4220A-8BEA-487D-BA9A-1A1736697F4E}"/>
              </a:ext>
            </a:extLst>
          </p:cNvPr>
          <p:cNvSpPr>
            <a:spLocks xmlns:a="http://schemas.openxmlformats.org/drawingml/2006/main" noGrp="1"/>
          </p:cNvSpPr>
          <p:nvPr/>
        </p:nvSpPr>
        <p:spPr>
          <a:xfrm xmlns:a="http://schemas.openxmlformats.org/drawingml/2006/main">
            <a:off x="533400" y="1952625"/>
            <a:ext cx="11049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1. A = 13 × 6 = 78 cm²; P = 2(13 + 8) = 42 cm.</a:t>
            </a:r>
          </a:p>
        </p:txBody>
      </p:sp>
      <p:sp>
        <p:nvSpPr>
          <p:cNvPr id="7" name="text-173">
            <a:extLst xmlns:a="http://schemas.openxmlformats.org/drawingml/2006/main">
              <a:ext uri="{FF2B5EF4-FFF2-40B4-BE49-F238E27FC236}">
                <a16:creationId xmlns:a16="http://schemas.microsoft.com/office/drawing/2014/main" id="{2662B9E6-1EE1-4A40-AE56-738E38DD1544}"/>
              </a:ext>
            </a:extLst>
          </p:cNvPr>
          <p:cNvSpPr>
            <a:spLocks xmlns:a="http://schemas.openxmlformats.org/drawingml/2006/main" noGrp="1"/>
          </p:cNvSpPr>
          <p:nvPr/>
        </p:nvSpPr>
        <p:spPr>
          <a:xfrm xmlns:a="http://schemas.openxmlformats.org/drawingml/2006/main">
            <a:off x="533400" y="2867025"/>
            <a:ext cx="11049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2. 96 = ½(7 + 17)h = 12h, so h = 8 cm.</a:t>
            </a:r>
          </a:p>
        </p:txBody>
      </p:sp>
      <p:sp>
        <p:nvSpPr>
          <p:cNvPr id="8" name="text-174">
            <a:extLst xmlns:a="http://schemas.openxmlformats.org/drawingml/2006/main">
              <a:ext uri="{FF2B5EF4-FFF2-40B4-BE49-F238E27FC236}">
                <a16:creationId xmlns:a16="http://schemas.microsoft.com/office/drawing/2014/main" id="{04EED335-8635-4608-B1E2-B5B4F9226697}"/>
              </a:ext>
            </a:extLst>
          </p:cNvPr>
          <p:cNvSpPr>
            <a:spLocks xmlns:a="http://schemas.openxmlformats.org/drawingml/2006/main" noGrp="1"/>
          </p:cNvSpPr>
          <p:nvPr/>
        </p:nvSpPr>
        <p:spPr>
          <a:xfrm xmlns:a="http://schemas.openxmlformats.org/drawingml/2006/main">
            <a:off x="533400" y="3781425"/>
            <a:ext cx="11049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3. r = 7 cm; A = 24.5π cm²; P = 7π + 14 cm.</a:t>
            </a:r>
          </a:p>
        </p:txBody>
      </p:sp>
      <p:sp>
        <p:nvSpPr>
          <p:cNvPr id="9" name="text-175">
            <a:extLst xmlns:a="http://schemas.openxmlformats.org/drawingml/2006/main">
              <a:ext uri="{FF2B5EF4-FFF2-40B4-BE49-F238E27FC236}">
                <a16:creationId xmlns:a16="http://schemas.microsoft.com/office/drawing/2014/main" id="{E3AB0FC5-2B3C-4BB8-8D17-109AE04E5699}"/>
              </a:ext>
            </a:extLst>
          </p:cNvPr>
          <p:cNvSpPr>
            <a:spLocks xmlns:a="http://schemas.openxmlformats.org/drawingml/2006/main" noGrp="1"/>
          </p:cNvSpPr>
          <p:nvPr/>
        </p:nvSpPr>
        <p:spPr>
          <a:xfrm xmlns:a="http://schemas.openxmlformats.org/drawingml/2006/main">
            <a:off x="533400" y="4695825"/>
            <a:ext cx="11049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15364D"/>
                </a:solidFill>
                <a:latin typeface="DejaVu Sans"/>
                <a:ea typeface="DejaVu Sans"/>
                <a:cs typeface="DejaVu Sans"/>
              </a:defRPr>
            </a:defPPr>
            <a:lvl1pPr>
              <a:defRPr sz="2175" b="0">
                <a:solidFill>
                  <a:srgbClr val="15364D"/>
                </a:solidFill>
                <a:latin typeface="DejaVu Sans"/>
                <a:ea typeface="DejaVu Sans"/>
                <a:cs typeface="DejaVu Sans"/>
              </a:defRPr>
            </a:lvl1pPr>
            <a:lvl2pPr>
              <a:defRPr sz="2175" b="0">
                <a:solidFill>
                  <a:srgbClr val="15364D"/>
                </a:solidFill>
                <a:latin typeface="DejaVu Sans"/>
                <a:ea typeface="DejaVu Sans"/>
                <a:cs typeface="DejaVu Sans"/>
              </a:defRPr>
            </a:lvl2pPr>
            <a:lvl3pPr>
              <a:defRPr sz="2175" b="0">
                <a:solidFill>
                  <a:srgbClr val="15364D"/>
                </a:solidFill>
                <a:latin typeface="DejaVu Sans"/>
                <a:ea typeface="DejaVu Sans"/>
                <a:cs typeface="DejaVu Sans"/>
              </a:defRPr>
            </a:lvl3pPr>
            <a:lvl4pPr>
              <a:defRPr sz="2175" b="0">
                <a:solidFill>
                  <a:srgbClr val="15364D"/>
                </a:solidFill>
                <a:latin typeface="DejaVu Sans"/>
                <a:ea typeface="DejaVu Sans"/>
                <a:cs typeface="DejaVu Sans"/>
              </a:defRPr>
            </a:lvl4pPr>
            <a:lvl5pPr>
              <a:defRPr sz="2175" b="0">
                <a:solidFill>
                  <a:srgbClr val="15364D"/>
                </a:solidFill>
                <a:latin typeface="DejaVu Sans"/>
                <a:ea typeface="DejaVu Sans"/>
                <a:cs typeface="DejaVu Sans"/>
              </a:defRPr>
            </a:lvl5pPr>
            <a:lvl6pPr>
              <a:defRPr sz="2175" b="0">
                <a:solidFill>
                  <a:srgbClr val="15364D"/>
                </a:solidFill>
                <a:latin typeface="DejaVu Sans"/>
                <a:ea typeface="DejaVu Sans"/>
                <a:cs typeface="DejaVu Sans"/>
              </a:defRPr>
            </a:lvl6pPr>
            <a:lvl7pPr>
              <a:defRPr sz="2175" b="0">
                <a:solidFill>
                  <a:srgbClr val="15364D"/>
                </a:solidFill>
                <a:latin typeface="DejaVu Sans"/>
                <a:ea typeface="DejaVu Sans"/>
                <a:cs typeface="DejaVu Sans"/>
              </a:defRPr>
            </a:lvl7pPr>
            <a:lvl8pPr>
              <a:defRPr sz="2175" b="0">
                <a:solidFill>
                  <a:srgbClr val="15364D"/>
                </a:solidFill>
                <a:latin typeface="DejaVu Sans"/>
                <a:ea typeface="DejaVu Sans"/>
                <a:cs typeface="DejaVu Sans"/>
              </a:defRPr>
            </a:lvl8pPr>
            <a:lvl9pPr>
              <a:defRPr sz="2175" b="0">
                <a:solidFill>
                  <a:srgbClr val="15364D"/>
                </a:solidFill>
                <a:latin typeface="DejaVu Sans"/>
                <a:ea typeface="DejaVu Sans"/>
                <a:cs typeface="DejaVu Sans"/>
              </a:defRPr>
            </a:lvl9pPr>
          </a:lstStyle>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4. Fraction = 5/12. Area = 60π cm².</a:t>
            </a:r>
          </a:p>
          <a:p xmlns:a="http://schemas.openxmlformats.org/drawingml/2006/main">
            <a:pPr>
              <a:defRPr sz="2175" b="0">
                <a:solidFill>
                  <a:srgbClr val="15364D"/>
                </a:solidFill>
                <a:latin typeface="DejaVu Sans"/>
                <a:ea typeface="DejaVu Sans"/>
                <a:cs typeface="DejaVu Sans"/>
              </a:defRPr>
            </a:pPr>
            <a:r>
              <a:rPr sz="2175" b="0">
                <a:solidFill>
                  <a:srgbClr val="15364D"/>
                </a:solidFill>
                <a:latin typeface="DejaVu Sans"/>
                <a:ea typeface="DejaVu Sans"/>
                <a:cs typeface="DejaVu Sans"/>
              </a:rPr>
              <a:t>    Arc = 10π cm. Perimeter = 10π + 24 cm.</a:t>
            </a:r>
          </a:p>
        </p:txBody>
      </p:sp>
      <p:sp>
        <p:nvSpPr>
          <p:cNvPr id="10" name="text-176">
            <a:extLst xmlns:a="http://schemas.openxmlformats.org/drawingml/2006/main">
              <a:ext uri="{FF2B5EF4-FFF2-40B4-BE49-F238E27FC236}">
                <a16:creationId xmlns:a16="http://schemas.microsoft.com/office/drawing/2014/main" id="{8C0D793C-A4A3-4B58-B030-FBF2775E20DE}"/>
              </a:ext>
            </a:extLst>
          </p:cNvPr>
          <p:cNvSpPr>
            <a:spLocks xmlns:a="http://schemas.openxmlformats.org/drawingml/2006/main" noGrp="1"/>
          </p:cNvSpPr>
          <p:nvPr/>
        </p:nvSpPr>
        <p:spPr>
          <a:xfrm xmlns:a="http://schemas.openxmlformats.org/drawingml/2006/main">
            <a:off x="533400" y="5810250"/>
            <a:ext cx="10858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1">
                <a:solidFill>
                  <a:srgbClr val="087F8C"/>
                </a:solidFill>
                <a:latin typeface="DejaVu Sans"/>
                <a:ea typeface="DejaVu Sans"/>
                <a:cs typeface="DejaVu Sans"/>
              </a:defRPr>
            </a:defPPr>
            <a:lvl1pPr>
              <a:defRPr sz="1875" b="1">
                <a:solidFill>
                  <a:srgbClr val="087F8C"/>
                </a:solidFill>
                <a:latin typeface="DejaVu Sans"/>
                <a:ea typeface="DejaVu Sans"/>
                <a:cs typeface="DejaVu Sans"/>
              </a:defRPr>
            </a:lvl1pPr>
            <a:lvl2pPr>
              <a:defRPr sz="1875" b="1">
                <a:solidFill>
                  <a:srgbClr val="087F8C"/>
                </a:solidFill>
                <a:latin typeface="DejaVu Sans"/>
                <a:ea typeface="DejaVu Sans"/>
                <a:cs typeface="DejaVu Sans"/>
              </a:defRPr>
            </a:lvl2pPr>
            <a:lvl3pPr>
              <a:defRPr sz="1875" b="1">
                <a:solidFill>
                  <a:srgbClr val="087F8C"/>
                </a:solidFill>
                <a:latin typeface="DejaVu Sans"/>
                <a:ea typeface="DejaVu Sans"/>
                <a:cs typeface="DejaVu Sans"/>
              </a:defRPr>
            </a:lvl3pPr>
            <a:lvl4pPr>
              <a:defRPr sz="1875" b="1">
                <a:solidFill>
                  <a:srgbClr val="087F8C"/>
                </a:solidFill>
                <a:latin typeface="DejaVu Sans"/>
                <a:ea typeface="DejaVu Sans"/>
                <a:cs typeface="DejaVu Sans"/>
              </a:defRPr>
            </a:lvl4pPr>
            <a:lvl5pPr>
              <a:defRPr sz="1875" b="1">
                <a:solidFill>
                  <a:srgbClr val="087F8C"/>
                </a:solidFill>
                <a:latin typeface="DejaVu Sans"/>
                <a:ea typeface="DejaVu Sans"/>
                <a:cs typeface="DejaVu Sans"/>
              </a:defRPr>
            </a:lvl5pPr>
            <a:lvl6pPr>
              <a:defRPr sz="1875" b="1">
                <a:solidFill>
                  <a:srgbClr val="087F8C"/>
                </a:solidFill>
                <a:latin typeface="DejaVu Sans"/>
                <a:ea typeface="DejaVu Sans"/>
                <a:cs typeface="DejaVu Sans"/>
              </a:defRPr>
            </a:lvl6pPr>
            <a:lvl7pPr>
              <a:defRPr sz="1875" b="1">
                <a:solidFill>
                  <a:srgbClr val="087F8C"/>
                </a:solidFill>
                <a:latin typeface="DejaVu Sans"/>
                <a:ea typeface="DejaVu Sans"/>
                <a:cs typeface="DejaVu Sans"/>
              </a:defRPr>
            </a:lvl7pPr>
            <a:lvl8pPr>
              <a:defRPr sz="1875" b="1">
                <a:solidFill>
                  <a:srgbClr val="087F8C"/>
                </a:solidFill>
                <a:latin typeface="DejaVu Sans"/>
                <a:ea typeface="DejaVu Sans"/>
                <a:cs typeface="DejaVu Sans"/>
              </a:defRPr>
            </a:lvl8pPr>
            <a:lvl9pPr>
              <a:defRPr sz="1875" b="1">
                <a:solidFill>
                  <a:srgbClr val="087F8C"/>
                </a:solidFill>
                <a:latin typeface="DejaVu Sans"/>
                <a:ea typeface="DejaVu Sans"/>
                <a:cs typeface="DejaVu Sans"/>
              </a:defRPr>
            </a:lvl9pPr>
          </a:lstStyle>
          <a:p xmlns:a="http://schemas.openxmlformats.org/drawingml/2006/main">
            <a:pPr>
              <a:defRPr sz="1875" b="1">
                <a:solidFill>
                  <a:srgbClr val="087F8C"/>
                </a:solidFill>
                <a:latin typeface="DejaVu Sans"/>
                <a:ea typeface="DejaVu Sans"/>
                <a:cs typeface="DejaVu Sans"/>
              </a:defRPr>
            </a:pPr>
            <a:r>
              <a:rPr sz="1875" b="1">
                <a:solidFill>
                  <a:srgbClr val="087F8C"/>
                </a:solidFill>
                <a:latin typeface="DejaVu Sans"/>
                <a:ea typeface="DejaVu Sans"/>
                <a:cs typeface="DejaVu Sans"/>
              </a:rPr>
              <a:t>Exit check: why does a sector perimeter include two radii?</a:t>
            </a:r>
          </a:p>
        </p:txBody>
      </p:sp>
    </p:spTree>
    <p:extLst>
      <p:ext uri="{BB962C8B-B14F-4D97-AF65-F5344CB8AC3E}">
        <p14:creationId xmlns:p14="http://schemas.microsoft.com/office/powerpoint/2010/main" val="4601008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2026-10-23T18:50:07.7480000Z</dcterms:created>
  <dcterms:modified xsi:type="dcterms:W3CDTF">2026-10-23T18:50:07.7480000Z</dcterms:modified>
</coreProperties>
</file>